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98" r:id="rId5"/>
    <p:sldId id="297" r:id="rId6"/>
    <p:sldId id="283" r:id="rId7"/>
    <p:sldId id="284" r:id="rId8"/>
    <p:sldId id="325" r:id="rId9"/>
    <p:sldId id="292" r:id="rId10"/>
    <p:sldId id="304" r:id="rId11"/>
    <p:sldId id="293" r:id="rId12"/>
    <p:sldId id="306" r:id="rId13"/>
    <p:sldId id="328" r:id="rId14"/>
    <p:sldId id="309" r:id="rId15"/>
    <p:sldId id="327" r:id="rId1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anose="020E0502030303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712" autoAdjust="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69ACEF-665D-4BE8-B729-72408CF3658D}" type="doc">
      <dgm:prSet loTypeId="urn:microsoft.com/office/officeart/2005/8/layout/b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o-RO"/>
        </a:p>
      </dgm:t>
    </dgm:pt>
    <dgm:pt modelId="{2C106B9A-104E-473C-9CEA-A5BB14877DA5}">
      <dgm:prSet/>
      <dgm:spPr/>
      <dgm:t>
        <a:bodyPr/>
        <a:lstStyle/>
        <a:p>
          <a:pPr rtl="0"/>
          <a:r>
            <a:rPr lang="ro-RO" b="1"/>
            <a:t>Industrie </a:t>
          </a:r>
          <a:endParaRPr lang="ro-RO"/>
        </a:p>
      </dgm:t>
    </dgm:pt>
    <dgm:pt modelId="{D73817D4-485C-4C72-B307-9AE15E05BCEE}" type="parTrans" cxnId="{2FDE81E3-BF0B-4416-B0C3-B063531EC7C9}">
      <dgm:prSet/>
      <dgm:spPr/>
      <dgm:t>
        <a:bodyPr/>
        <a:lstStyle/>
        <a:p>
          <a:endParaRPr lang="ro-RO"/>
        </a:p>
      </dgm:t>
    </dgm:pt>
    <dgm:pt modelId="{0CBD97BF-EDCA-45D9-AA05-834C296FE82E}" type="sibTrans" cxnId="{2FDE81E3-BF0B-4416-B0C3-B063531EC7C9}">
      <dgm:prSet/>
      <dgm:spPr/>
      <dgm:t>
        <a:bodyPr/>
        <a:lstStyle/>
        <a:p>
          <a:endParaRPr lang="ro-RO"/>
        </a:p>
      </dgm:t>
    </dgm:pt>
    <dgm:pt modelId="{F160E473-E383-4CFD-9E7E-5948AF02BC56}">
      <dgm:prSet/>
      <dgm:spPr/>
      <dgm:t>
        <a:bodyPr/>
        <a:lstStyle/>
        <a:p>
          <a:pPr rtl="0"/>
          <a:r>
            <a:rPr lang="ro-RO" b="1"/>
            <a:t>Energie</a:t>
          </a:r>
          <a:endParaRPr lang="ro-RO"/>
        </a:p>
      </dgm:t>
    </dgm:pt>
    <dgm:pt modelId="{A002D312-D017-4778-BE72-5DF4263124F8}" type="parTrans" cxnId="{F959CBC0-D37E-434F-9128-ADAA75AD4E4C}">
      <dgm:prSet/>
      <dgm:spPr/>
      <dgm:t>
        <a:bodyPr/>
        <a:lstStyle/>
        <a:p>
          <a:endParaRPr lang="ro-RO"/>
        </a:p>
      </dgm:t>
    </dgm:pt>
    <dgm:pt modelId="{C9E2648F-B39B-4423-8F4C-70DF9583EE71}" type="sibTrans" cxnId="{F959CBC0-D37E-434F-9128-ADAA75AD4E4C}">
      <dgm:prSet/>
      <dgm:spPr/>
      <dgm:t>
        <a:bodyPr/>
        <a:lstStyle/>
        <a:p>
          <a:endParaRPr lang="ro-RO"/>
        </a:p>
      </dgm:t>
    </dgm:pt>
    <dgm:pt modelId="{AA1488FB-02EF-4D11-9414-9A4C859357A5}">
      <dgm:prSet/>
      <dgm:spPr/>
      <dgm:t>
        <a:bodyPr/>
        <a:lstStyle/>
        <a:p>
          <a:pPr rtl="0"/>
          <a:r>
            <a:rPr lang="ro-RO" b="1"/>
            <a:t>Construcții</a:t>
          </a:r>
          <a:endParaRPr lang="ro-RO"/>
        </a:p>
      </dgm:t>
    </dgm:pt>
    <dgm:pt modelId="{CAD778FA-C887-4BA0-9767-1B5566765E02}" type="parTrans" cxnId="{941F4D7C-29EA-47C8-935D-184EA4950B6B}">
      <dgm:prSet/>
      <dgm:spPr/>
      <dgm:t>
        <a:bodyPr/>
        <a:lstStyle/>
        <a:p>
          <a:endParaRPr lang="ro-RO"/>
        </a:p>
      </dgm:t>
    </dgm:pt>
    <dgm:pt modelId="{43CCE12B-0E78-40BF-988D-C2BAA7DA7196}" type="sibTrans" cxnId="{941F4D7C-29EA-47C8-935D-184EA4950B6B}">
      <dgm:prSet/>
      <dgm:spPr/>
      <dgm:t>
        <a:bodyPr/>
        <a:lstStyle/>
        <a:p>
          <a:endParaRPr lang="ro-RO"/>
        </a:p>
      </dgm:t>
    </dgm:pt>
    <dgm:pt modelId="{D5442001-5D98-4658-88CA-06C963A8966B}">
      <dgm:prSet/>
      <dgm:spPr/>
      <dgm:t>
        <a:bodyPr/>
        <a:lstStyle/>
        <a:p>
          <a:pPr rtl="0"/>
          <a:r>
            <a:rPr lang="ro-RO" b="1"/>
            <a:t>Agricultură</a:t>
          </a:r>
          <a:endParaRPr lang="ro-RO"/>
        </a:p>
      </dgm:t>
    </dgm:pt>
    <dgm:pt modelId="{09A4ED7E-AA5B-482C-9322-882A3C5499A0}" type="parTrans" cxnId="{146BFB7F-61D3-41A3-99E9-4A0A89FB5D52}">
      <dgm:prSet/>
      <dgm:spPr/>
      <dgm:t>
        <a:bodyPr/>
        <a:lstStyle/>
        <a:p>
          <a:endParaRPr lang="ro-RO"/>
        </a:p>
      </dgm:t>
    </dgm:pt>
    <dgm:pt modelId="{02A2BDC6-65F6-409A-AC52-AE5668A4C8DF}" type="sibTrans" cxnId="{146BFB7F-61D3-41A3-99E9-4A0A89FB5D52}">
      <dgm:prSet/>
      <dgm:spPr/>
      <dgm:t>
        <a:bodyPr/>
        <a:lstStyle/>
        <a:p>
          <a:endParaRPr lang="ro-RO"/>
        </a:p>
      </dgm:t>
    </dgm:pt>
    <dgm:pt modelId="{BC0CD029-E419-4B66-806F-F981D3560FE4}">
      <dgm:prSet/>
      <dgm:spPr/>
      <dgm:t>
        <a:bodyPr/>
        <a:lstStyle/>
        <a:p>
          <a:pPr rtl="0"/>
          <a:r>
            <a:rPr lang="ro-RO" b="1"/>
            <a:t>Turism</a:t>
          </a:r>
          <a:endParaRPr lang="ro-RO"/>
        </a:p>
      </dgm:t>
    </dgm:pt>
    <dgm:pt modelId="{11DC1114-D4A2-4BF4-9EB1-0B838A1DC466}" type="parTrans" cxnId="{A3290D33-F3C7-443F-9B28-30BC473363F2}">
      <dgm:prSet/>
      <dgm:spPr/>
      <dgm:t>
        <a:bodyPr/>
        <a:lstStyle/>
        <a:p>
          <a:endParaRPr lang="ro-RO"/>
        </a:p>
      </dgm:t>
    </dgm:pt>
    <dgm:pt modelId="{1CE888AF-7E11-4D83-8932-B9FEC6E47F4A}" type="sibTrans" cxnId="{A3290D33-F3C7-443F-9B28-30BC473363F2}">
      <dgm:prSet/>
      <dgm:spPr/>
      <dgm:t>
        <a:bodyPr/>
        <a:lstStyle/>
        <a:p>
          <a:endParaRPr lang="ro-RO"/>
        </a:p>
      </dgm:t>
    </dgm:pt>
    <dgm:pt modelId="{526BF015-47BE-4B9F-933A-8EDE65F00E5B}">
      <dgm:prSet/>
      <dgm:spPr/>
      <dgm:t>
        <a:bodyPr/>
        <a:lstStyle/>
        <a:p>
          <a:pPr rtl="0"/>
          <a:r>
            <a:rPr lang="ro-RO" b="1" dirty="0"/>
            <a:t>Retail</a:t>
          </a:r>
          <a:endParaRPr lang="ro-RO" dirty="0"/>
        </a:p>
      </dgm:t>
    </dgm:pt>
    <dgm:pt modelId="{2B68A2BA-9C3F-45D1-9F11-2903187C47F2}" type="parTrans" cxnId="{D6A0FFDF-6E9A-4141-BD35-A2FCFAFEFB49}">
      <dgm:prSet/>
      <dgm:spPr/>
      <dgm:t>
        <a:bodyPr/>
        <a:lstStyle/>
        <a:p>
          <a:endParaRPr lang="ro-RO"/>
        </a:p>
      </dgm:t>
    </dgm:pt>
    <dgm:pt modelId="{0286BC27-EA5D-41CB-A19C-95F001315C98}" type="sibTrans" cxnId="{D6A0FFDF-6E9A-4141-BD35-A2FCFAFEFB49}">
      <dgm:prSet/>
      <dgm:spPr/>
      <dgm:t>
        <a:bodyPr/>
        <a:lstStyle/>
        <a:p>
          <a:endParaRPr lang="ro-RO"/>
        </a:p>
      </dgm:t>
    </dgm:pt>
    <dgm:pt modelId="{1EB94D7E-EF7C-41BB-BB5A-8B79F7CCB1C1}">
      <dgm:prSet/>
      <dgm:spPr/>
      <dgm:t>
        <a:bodyPr/>
        <a:lstStyle/>
        <a:p>
          <a:pPr rtl="0"/>
          <a:r>
            <a:rPr lang="ro-RO" b="1" dirty="0"/>
            <a:t>Comunicații</a:t>
          </a:r>
          <a:endParaRPr lang="ro-RO" dirty="0"/>
        </a:p>
      </dgm:t>
    </dgm:pt>
    <dgm:pt modelId="{0B99B516-66C9-4D1B-B959-55A87112745A}" type="parTrans" cxnId="{3571B4F2-85BC-494C-9699-E2C75161A90A}">
      <dgm:prSet/>
      <dgm:spPr/>
      <dgm:t>
        <a:bodyPr/>
        <a:lstStyle/>
        <a:p>
          <a:endParaRPr lang="ro-RO"/>
        </a:p>
      </dgm:t>
    </dgm:pt>
    <dgm:pt modelId="{7D490AEA-3563-448F-A60E-B472BE8B5E66}" type="sibTrans" cxnId="{3571B4F2-85BC-494C-9699-E2C75161A90A}">
      <dgm:prSet/>
      <dgm:spPr/>
      <dgm:t>
        <a:bodyPr/>
        <a:lstStyle/>
        <a:p>
          <a:endParaRPr lang="ro-RO"/>
        </a:p>
      </dgm:t>
    </dgm:pt>
    <dgm:pt modelId="{A8116E2F-3509-4B4A-9132-2E7EF33590A6}">
      <dgm:prSet/>
      <dgm:spPr/>
      <dgm:t>
        <a:bodyPr/>
        <a:lstStyle/>
        <a:p>
          <a:pPr rtl="0"/>
          <a:r>
            <a:rPr lang="ro-RO" b="1"/>
            <a:t>Transporturi</a:t>
          </a:r>
          <a:endParaRPr lang="ro-RO"/>
        </a:p>
      </dgm:t>
    </dgm:pt>
    <dgm:pt modelId="{19762412-C54F-46A5-B624-8ABC7DA8BD88}" type="parTrans" cxnId="{DE526741-ABD7-49F9-A97B-9AFFB90028FB}">
      <dgm:prSet/>
      <dgm:spPr/>
      <dgm:t>
        <a:bodyPr/>
        <a:lstStyle/>
        <a:p>
          <a:endParaRPr lang="ro-RO"/>
        </a:p>
      </dgm:t>
    </dgm:pt>
    <dgm:pt modelId="{962415A0-8F1A-4D94-B820-70ADEFF6B04D}" type="sibTrans" cxnId="{DE526741-ABD7-49F9-A97B-9AFFB90028FB}">
      <dgm:prSet/>
      <dgm:spPr/>
      <dgm:t>
        <a:bodyPr/>
        <a:lstStyle/>
        <a:p>
          <a:endParaRPr lang="ro-RO"/>
        </a:p>
      </dgm:t>
    </dgm:pt>
    <dgm:pt modelId="{C50C71DA-0574-46AE-B6AD-FC732F15ECAC}">
      <dgm:prSet/>
      <dgm:spPr/>
      <dgm:t>
        <a:bodyPr/>
        <a:lstStyle/>
        <a:p>
          <a:pPr rtl="0"/>
          <a:r>
            <a:rPr lang="ro-RO" b="1" dirty="0"/>
            <a:t>Farmacie și servicii medicale</a:t>
          </a:r>
          <a:endParaRPr lang="ro-RO" dirty="0"/>
        </a:p>
      </dgm:t>
    </dgm:pt>
    <dgm:pt modelId="{9C51186F-B3E0-48A1-A1FC-B610D6E9944A}" type="parTrans" cxnId="{9387903A-1D87-4BF4-9142-FA17C2ED2527}">
      <dgm:prSet/>
      <dgm:spPr/>
      <dgm:t>
        <a:bodyPr/>
        <a:lstStyle/>
        <a:p>
          <a:endParaRPr lang="ro-RO"/>
        </a:p>
      </dgm:t>
    </dgm:pt>
    <dgm:pt modelId="{81762DFB-0B78-4785-A982-7AFDEEEB4FC5}" type="sibTrans" cxnId="{9387903A-1D87-4BF4-9142-FA17C2ED2527}">
      <dgm:prSet/>
      <dgm:spPr/>
      <dgm:t>
        <a:bodyPr/>
        <a:lstStyle/>
        <a:p>
          <a:endParaRPr lang="ro-RO"/>
        </a:p>
      </dgm:t>
    </dgm:pt>
    <dgm:pt modelId="{59350014-0CE0-45C8-9A33-AF5E526F492A}">
      <dgm:prSet/>
      <dgm:spPr/>
      <dgm:t>
        <a:bodyPr/>
        <a:lstStyle/>
        <a:p>
          <a:pPr rtl="0"/>
          <a:r>
            <a:rPr lang="ro-RO" b="1"/>
            <a:t>Real estate</a:t>
          </a:r>
          <a:endParaRPr lang="ro-RO"/>
        </a:p>
      </dgm:t>
    </dgm:pt>
    <dgm:pt modelId="{C60BBBED-5FE7-4E7F-BE1B-694AA96D704B}" type="parTrans" cxnId="{96624070-668E-42D0-8F9D-E6F823C6D2C4}">
      <dgm:prSet/>
      <dgm:spPr/>
      <dgm:t>
        <a:bodyPr/>
        <a:lstStyle/>
        <a:p>
          <a:endParaRPr lang="ro-RO"/>
        </a:p>
      </dgm:t>
    </dgm:pt>
    <dgm:pt modelId="{030D8CA9-0AAD-4BEA-B1A1-E08CBD981C6A}" type="sibTrans" cxnId="{96624070-668E-42D0-8F9D-E6F823C6D2C4}">
      <dgm:prSet/>
      <dgm:spPr/>
      <dgm:t>
        <a:bodyPr/>
        <a:lstStyle/>
        <a:p>
          <a:endParaRPr lang="ro-RO"/>
        </a:p>
      </dgm:t>
    </dgm:pt>
    <dgm:pt modelId="{0A0C679D-05E5-4E49-ABA6-09939FBFED88}">
      <dgm:prSet/>
      <dgm:spPr/>
      <dgm:t>
        <a:bodyPr/>
        <a:lstStyle/>
        <a:p>
          <a:pPr rtl="0"/>
          <a:r>
            <a:rPr lang="ro-RO" b="1"/>
            <a:t>Servicii financiare</a:t>
          </a:r>
          <a:endParaRPr lang="ro-RO"/>
        </a:p>
      </dgm:t>
    </dgm:pt>
    <dgm:pt modelId="{B5B22C40-C17B-433F-8BBD-B3E32F1C67C8}" type="parTrans" cxnId="{40DC42E7-EC8D-41F9-A971-AEC880603801}">
      <dgm:prSet/>
      <dgm:spPr/>
      <dgm:t>
        <a:bodyPr/>
        <a:lstStyle/>
        <a:p>
          <a:endParaRPr lang="ro-RO"/>
        </a:p>
      </dgm:t>
    </dgm:pt>
    <dgm:pt modelId="{626855DC-CA43-4226-A8DE-A5E98D70DACB}" type="sibTrans" cxnId="{40DC42E7-EC8D-41F9-A971-AEC880603801}">
      <dgm:prSet/>
      <dgm:spPr/>
      <dgm:t>
        <a:bodyPr/>
        <a:lstStyle/>
        <a:p>
          <a:endParaRPr lang="ro-RO"/>
        </a:p>
      </dgm:t>
    </dgm:pt>
    <dgm:pt modelId="{7163D7A9-3A18-4ABF-BF97-0FD5E13A45D2}" type="pres">
      <dgm:prSet presAssocID="{AF69ACEF-665D-4BE8-B729-72408CF3658D}" presName="Name0" presStyleCnt="0">
        <dgm:presLayoutVars>
          <dgm:dir/>
          <dgm:resizeHandles/>
        </dgm:presLayoutVars>
      </dgm:prSet>
      <dgm:spPr/>
    </dgm:pt>
    <dgm:pt modelId="{CE6FB5C1-3CE5-45BC-8C00-DEF132518BA1}" type="pres">
      <dgm:prSet presAssocID="{2C106B9A-104E-473C-9CEA-A5BB14877DA5}" presName="compNode" presStyleCnt="0"/>
      <dgm:spPr/>
    </dgm:pt>
    <dgm:pt modelId="{10F4F7E5-8E4D-42C2-92ED-FEFE28A1610F}" type="pres">
      <dgm:prSet presAssocID="{2C106B9A-104E-473C-9CEA-A5BB14877DA5}" presName="dummyConnPt" presStyleCnt="0"/>
      <dgm:spPr/>
    </dgm:pt>
    <dgm:pt modelId="{45939ECA-A06A-4F88-841D-E26ACB7599A5}" type="pres">
      <dgm:prSet presAssocID="{2C106B9A-104E-473C-9CEA-A5BB14877DA5}" presName="node" presStyleLbl="node1" presStyleIdx="0" presStyleCnt="11">
        <dgm:presLayoutVars>
          <dgm:bulletEnabled val="1"/>
        </dgm:presLayoutVars>
      </dgm:prSet>
      <dgm:spPr/>
    </dgm:pt>
    <dgm:pt modelId="{73450F30-718D-4D1C-B850-F624366F7E91}" type="pres">
      <dgm:prSet presAssocID="{0CBD97BF-EDCA-45D9-AA05-834C296FE82E}" presName="sibTrans" presStyleLbl="bgSibTrans2D1" presStyleIdx="0" presStyleCnt="10"/>
      <dgm:spPr/>
    </dgm:pt>
    <dgm:pt modelId="{387F3DF1-C92E-43ED-8A54-AFA7735E8A91}" type="pres">
      <dgm:prSet presAssocID="{F160E473-E383-4CFD-9E7E-5948AF02BC56}" presName="compNode" presStyleCnt="0"/>
      <dgm:spPr/>
    </dgm:pt>
    <dgm:pt modelId="{76790F48-E607-4775-9998-920C472D4F57}" type="pres">
      <dgm:prSet presAssocID="{F160E473-E383-4CFD-9E7E-5948AF02BC56}" presName="dummyConnPt" presStyleCnt="0"/>
      <dgm:spPr/>
    </dgm:pt>
    <dgm:pt modelId="{D4535740-7B02-48EC-B10A-7769B510BEF9}" type="pres">
      <dgm:prSet presAssocID="{F160E473-E383-4CFD-9E7E-5948AF02BC56}" presName="node" presStyleLbl="node1" presStyleIdx="1" presStyleCnt="11">
        <dgm:presLayoutVars>
          <dgm:bulletEnabled val="1"/>
        </dgm:presLayoutVars>
      </dgm:prSet>
      <dgm:spPr/>
    </dgm:pt>
    <dgm:pt modelId="{555831B7-4405-4505-A986-6E2E75FA6D93}" type="pres">
      <dgm:prSet presAssocID="{C9E2648F-B39B-4423-8F4C-70DF9583EE71}" presName="sibTrans" presStyleLbl="bgSibTrans2D1" presStyleIdx="1" presStyleCnt="10"/>
      <dgm:spPr/>
    </dgm:pt>
    <dgm:pt modelId="{1409DE13-05C1-40F3-9B3E-C306B4B8D7B5}" type="pres">
      <dgm:prSet presAssocID="{AA1488FB-02EF-4D11-9414-9A4C859357A5}" presName="compNode" presStyleCnt="0"/>
      <dgm:spPr/>
    </dgm:pt>
    <dgm:pt modelId="{B575C35D-0126-4E16-BD62-D1CDCDB8F706}" type="pres">
      <dgm:prSet presAssocID="{AA1488FB-02EF-4D11-9414-9A4C859357A5}" presName="dummyConnPt" presStyleCnt="0"/>
      <dgm:spPr/>
    </dgm:pt>
    <dgm:pt modelId="{E7CA51C3-0046-449C-AC5B-B081A5A11F0A}" type="pres">
      <dgm:prSet presAssocID="{AA1488FB-02EF-4D11-9414-9A4C859357A5}" presName="node" presStyleLbl="node1" presStyleIdx="2" presStyleCnt="11">
        <dgm:presLayoutVars>
          <dgm:bulletEnabled val="1"/>
        </dgm:presLayoutVars>
      </dgm:prSet>
      <dgm:spPr/>
    </dgm:pt>
    <dgm:pt modelId="{DC94216F-090E-4EF9-A884-91B6EB0ED2FD}" type="pres">
      <dgm:prSet presAssocID="{43CCE12B-0E78-40BF-988D-C2BAA7DA7196}" presName="sibTrans" presStyleLbl="bgSibTrans2D1" presStyleIdx="2" presStyleCnt="10"/>
      <dgm:spPr/>
    </dgm:pt>
    <dgm:pt modelId="{A09DF2C0-C4EF-4002-BC30-0782B6E3B558}" type="pres">
      <dgm:prSet presAssocID="{D5442001-5D98-4658-88CA-06C963A8966B}" presName="compNode" presStyleCnt="0"/>
      <dgm:spPr/>
    </dgm:pt>
    <dgm:pt modelId="{66A25552-16C0-4866-9F0B-15E8111E14B2}" type="pres">
      <dgm:prSet presAssocID="{D5442001-5D98-4658-88CA-06C963A8966B}" presName="dummyConnPt" presStyleCnt="0"/>
      <dgm:spPr/>
    </dgm:pt>
    <dgm:pt modelId="{9DAFB11E-251B-485B-8757-0D103369743A}" type="pres">
      <dgm:prSet presAssocID="{D5442001-5D98-4658-88CA-06C963A8966B}" presName="node" presStyleLbl="node1" presStyleIdx="3" presStyleCnt="11">
        <dgm:presLayoutVars>
          <dgm:bulletEnabled val="1"/>
        </dgm:presLayoutVars>
      </dgm:prSet>
      <dgm:spPr/>
    </dgm:pt>
    <dgm:pt modelId="{9C91AF80-1F2C-44AA-B809-717E3B7952CE}" type="pres">
      <dgm:prSet presAssocID="{02A2BDC6-65F6-409A-AC52-AE5668A4C8DF}" presName="sibTrans" presStyleLbl="bgSibTrans2D1" presStyleIdx="3" presStyleCnt="10"/>
      <dgm:spPr/>
    </dgm:pt>
    <dgm:pt modelId="{DD9AE0C1-1C9D-4FA4-91E8-F0AA924EA3B7}" type="pres">
      <dgm:prSet presAssocID="{BC0CD029-E419-4B66-806F-F981D3560FE4}" presName="compNode" presStyleCnt="0"/>
      <dgm:spPr/>
    </dgm:pt>
    <dgm:pt modelId="{323C9C7D-7F3A-436A-9572-10CA6392A0D9}" type="pres">
      <dgm:prSet presAssocID="{BC0CD029-E419-4B66-806F-F981D3560FE4}" presName="dummyConnPt" presStyleCnt="0"/>
      <dgm:spPr/>
    </dgm:pt>
    <dgm:pt modelId="{806FB907-F37C-4C2A-8D5D-C317C689805E}" type="pres">
      <dgm:prSet presAssocID="{BC0CD029-E419-4B66-806F-F981D3560FE4}" presName="node" presStyleLbl="node1" presStyleIdx="4" presStyleCnt="11">
        <dgm:presLayoutVars>
          <dgm:bulletEnabled val="1"/>
        </dgm:presLayoutVars>
      </dgm:prSet>
      <dgm:spPr/>
    </dgm:pt>
    <dgm:pt modelId="{EB770EB8-D0AB-46E5-9E50-86CB67B2CDCB}" type="pres">
      <dgm:prSet presAssocID="{1CE888AF-7E11-4D83-8932-B9FEC6E47F4A}" presName="sibTrans" presStyleLbl="bgSibTrans2D1" presStyleIdx="4" presStyleCnt="10"/>
      <dgm:spPr/>
    </dgm:pt>
    <dgm:pt modelId="{DF8FEF59-4C54-4FCF-9DC1-9D8C2AB0671C}" type="pres">
      <dgm:prSet presAssocID="{526BF015-47BE-4B9F-933A-8EDE65F00E5B}" presName="compNode" presStyleCnt="0"/>
      <dgm:spPr/>
    </dgm:pt>
    <dgm:pt modelId="{4828FB39-63FA-40B7-8C87-CE9C595D7CD1}" type="pres">
      <dgm:prSet presAssocID="{526BF015-47BE-4B9F-933A-8EDE65F00E5B}" presName="dummyConnPt" presStyleCnt="0"/>
      <dgm:spPr/>
    </dgm:pt>
    <dgm:pt modelId="{B2805DE4-F85B-4A14-B8E6-2FC9624A5D90}" type="pres">
      <dgm:prSet presAssocID="{526BF015-47BE-4B9F-933A-8EDE65F00E5B}" presName="node" presStyleLbl="node1" presStyleIdx="5" presStyleCnt="11">
        <dgm:presLayoutVars>
          <dgm:bulletEnabled val="1"/>
        </dgm:presLayoutVars>
      </dgm:prSet>
      <dgm:spPr/>
    </dgm:pt>
    <dgm:pt modelId="{6832FF08-333A-4C0E-AA80-8CB628F0B8BF}" type="pres">
      <dgm:prSet presAssocID="{0286BC27-EA5D-41CB-A19C-95F001315C98}" presName="sibTrans" presStyleLbl="bgSibTrans2D1" presStyleIdx="5" presStyleCnt="10"/>
      <dgm:spPr/>
    </dgm:pt>
    <dgm:pt modelId="{340DB26E-8CCF-47F9-A419-B6FFDC748C88}" type="pres">
      <dgm:prSet presAssocID="{1EB94D7E-EF7C-41BB-BB5A-8B79F7CCB1C1}" presName="compNode" presStyleCnt="0"/>
      <dgm:spPr/>
    </dgm:pt>
    <dgm:pt modelId="{E4E04246-2AA9-4899-9B0F-182A9CEE9048}" type="pres">
      <dgm:prSet presAssocID="{1EB94D7E-EF7C-41BB-BB5A-8B79F7CCB1C1}" presName="dummyConnPt" presStyleCnt="0"/>
      <dgm:spPr/>
    </dgm:pt>
    <dgm:pt modelId="{8757ED31-C965-40EF-B96F-1C30F086B006}" type="pres">
      <dgm:prSet presAssocID="{1EB94D7E-EF7C-41BB-BB5A-8B79F7CCB1C1}" presName="node" presStyleLbl="node1" presStyleIdx="6" presStyleCnt="11">
        <dgm:presLayoutVars>
          <dgm:bulletEnabled val="1"/>
        </dgm:presLayoutVars>
      </dgm:prSet>
      <dgm:spPr/>
    </dgm:pt>
    <dgm:pt modelId="{CED8CCD7-A26B-42AE-BA0A-495D35142B86}" type="pres">
      <dgm:prSet presAssocID="{7D490AEA-3563-448F-A60E-B472BE8B5E66}" presName="sibTrans" presStyleLbl="bgSibTrans2D1" presStyleIdx="6" presStyleCnt="10"/>
      <dgm:spPr/>
    </dgm:pt>
    <dgm:pt modelId="{0281A922-01BD-4B13-A574-9296523A1902}" type="pres">
      <dgm:prSet presAssocID="{A8116E2F-3509-4B4A-9132-2E7EF33590A6}" presName="compNode" presStyleCnt="0"/>
      <dgm:spPr/>
    </dgm:pt>
    <dgm:pt modelId="{CF93556D-1AFE-4F4F-83B1-BE1FCD390E9A}" type="pres">
      <dgm:prSet presAssocID="{A8116E2F-3509-4B4A-9132-2E7EF33590A6}" presName="dummyConnPt" presStyleCnt="0"/>
      <dgm:spPr/>
    </dgm:pt>
    <dgm:pt modelId="{FB5FDE16-F875-4A28-8F52-9349C8C51872}" type="pres">
      <dgm:prSet presAssocID="{A8116E2F-3509-4B4A-9132-2E7EF33590A6}" presName="node" presStyleLbl="node1" presStyleIdx="7" presStyleCnt="11">
        <dgm:presLayoutVars>
          <dgm:bulletEnabled val="1"/>
        </dgm:presLayoutVars>
      </dgm:prSet>
      <dgm:spPr/>
    </dgm:pt>
    <dgm:pt modelId="{4DD61813-7C27-480F-96A5-030A45663D3E}" type="pres">
      <dgm:prSet presAssocID="{962415A0-8F1A-4D94-B820-70ADEFF6B04D}" presName="sibTrans" presStyleLbl="bgSibTrans2D1" presStyleIdx="7" presStyleCnt="10"/>
      <dgm:spPr/>
    </dgm:pt>
    <dgm:pt modelId="{6CEC3E88-ED7C-4AC2-9EDB-6CD32131B035}" type="pres">
      <dgm:prSet presAssocID="{C50C71DA-0574-46AE-B6AD-FC732F15ECAC}" presName="compNode" presStyleCnt="0"/>
      <dgm:spPr/>
    </dgm:pt>
    <dgm:pt modelId="{C211C49D-9E44-40F3-A7E1-29C5B1455FD6}" type="pres">
      <dgm:prSet presAssocID="{C50C71DA-0574-46AE-B6AD-FC732F15ECAC}" presName="dummyConnPt" presStyleCnt="0"/>
      <dgm:spPr/>
    </dgm:pt>
    <dgm:pt modelId="{1E575615-C4BF-4EFB-B1BD-CB1AFDC8EDA5}" type="pres">
      <dgm:prSet presAssocID="{C50C71DA-0574-46AE-B6AD-FC732F15ECAC}" presName="node" presStyleLbl="node1" presStyleIdx="8" presStyleCnt="11">
        <dgm:presLayoutVars>
          <dgm:bulletEnabled val="1"/>
        </dgm:presLayoutVars>
      </dgm:prSet>
      <dgm:spPr/>
    </dgm:pt>
    <dgm:pt modelId="{8EF07B18-F2E2-44C1-AA03-53ACFA9BE3DA}" type="pres">
      <dgm:prSet presAssocID="{81762DFB-0B78-4785-A982-7AFDEEEB4FC5}" presName="sibTrans" presStyleLbl="bgSibTrans2D1" presStyleIdx="8" presStyleCnt="10"/>
      <dgm:spPr/>
    </dgm:pt>
    <dgm:pt modelId="{7E549DC1-DEBC-4F88-825D-45D9C0A6E69B}" type="pres">
      <dgm:prSet presAssocID="{59350014-0CE0-45C8-9A33-AF5E526F492A}" presName="compNode" presStyleCnt="0"/>
      <dgm:spPr/>
    </dgm:pt>
    <dgm:pt modelId="{1ACEFD10-B8B4-400C-900C-0F9187A439AE}" type="pres">
      <dgm:prSet presAssocID="{59350014-0CE0-45C8-9A33-AF5E526F492A}" presName="dummyConnPt" presStyleCnt="0"/>
      <dgm:spPr/>
    </dgm:pt>
    <dgm:pt modelId="{FF74AE88-2AA9-4A93-A314-79C46D051826}" type="pres">
      <dgm:prSet presAssocID="{59350014-0CE0-45C8-9A33-AF5E526F492A}" presName="node" presStyleLbl="node1" presStyleIdx="9" presStyleCnt="11">
        <dgm:presLayoutVars>
          <dgm:bulletEnabled val="1"/>
        </dgm:presLayoutVars>
      </dgm:prSet>
      <dgm:spPr/>
    </dgm:pt>
    <dgm:pt modelId="{95B128DA-EE1A-4690-A7F0-9595906C9476}" type="pres">
      <dgm:prSet presAssocID="{030D8CA9-0AAD-4BEA-B1A1-E08CBD981C6A}" presName="sibTrans" presStyleLbl="bgSibTrans2D1" presStyleIdx="9" presStyleCnt="10"/>
      <dgm:spPr/>
    </dgm:pt>
    <dgm:pt modelId="{DC3CFF98-FFA6-4F16-8671-E148038151C1}" type="pres">
      <dgm:prSet presAssocID="{0A0C679D-05E5-4E49-ABA6-09939FBFED88}" presName="compNode" presStyleCnt="0"/>
      <dgm:spPr/>
    </dgm:pt>
    <dgm:pt modelId="{8F8569E5-6E64-486B-A1F0-E263B0487F79}" type="pres">
      <dgm:prSet presAssocID="{0A0C679D-05E5-4E49-ABA6-09939FBFED88}" presName="dummyConnPt" presStyleCnt="0"/>
      <dgm:spPr/>
    </dgm:pt>
    <dgm:pt modelId="{2BC9DB43-2F64-41C0-8E1D-8E80AD4C9C84}" type="pres">
      <dgm:prSet presAssocID="{0A0C679D-05E5-4E49-ABA6-09939FBFED88}" presName="node" presStyleLbl="node1" presStyleIdx="10" presStyleCnt="11">
        <dgm:presLayoutVars>
          <dgm:bulletEnabled val="1"/>
        </dgm:presLayoutVars>
      </dgm:prSet>
      <dgm:spPr/>
    </dgm:pt>
  </dgm:ptLst>
  <dgm:cxnLst>
    <dgm:cxn modelId="{49F7EB07-B6F3-46D7-BDDD-07FA36698AB5}" type="presOf" srcId="{0286BC27-EA5D-41CB-A19C-95F001315C98}" destId="{6832FF08-333A-4C0E-AA80-8CB628F0B8BF}" srcOrd="0" destOrd="0" presId="urn:microsoft.com/office/officeart/2005/8/layout/bProcess4"/>
    <dgm:cxn modelId="{1668740C-ED26-4686-93CC-76AA6A4AE65C}" type="presOf" srcId="{030D8CA9-0AAD-4BEA-B1A1-E08CBD981C6A}" destId="{95B128DA-EE1A-4690-A7F0-9595906C9476}" srcOrd="0" destOrd="0" presId="urn:microsoft.com/office/officeart/2005/8/layout/bProcess4"/>
    <dgm:cxn modelId="{BF180630-F067-444B-BF44-6F312A9E52C5}" type="presOf" srcId="{1CE888AF-7E11-4D83-8932-B9FEC6E47F4A}" destId="{EB770EB8-D0AB-46E5-9E50-86CB67B2CDCB}" srcOrd="0" destOrd="0" presId="urn:microsoft.com/office/officeart/2005/8/layout/bProcess4"/>
    <dgm:cxn modelId="{A3290D33-F3C7-443F-9B28-30BC473363F2}" srcId="{AF69ACEF-665D-4BE8-B729-72408CF3658D}" destId="{BC0CD029-E419-4B66-806F-F981D3560FE4}" srcOrd="4" destOrd="0" parTransId="{11DC1114-D4A2-4BF4-9EB1-0B838A1DC466}" sibTransId="{1CE888AF-7E11-4D83-8932-B9FEC6E47F4A}"/>
    <dgm:cxn modelId="{F702BF33-C870-4FC8-A494-C0B2148823C0}" type="presOf" srcId="{2C106B9A-104E-473C-9CEA-A5BB14877DA5}" destId="{45939ECA-A06A-4F88-841D-E26ACB7599A5}" srcOrd="0" destOrd="0" presId="urn:microsoft.com/office/officeart/2005/8/layout/bProcess4"/>
    <dgm:cxn modelId="{56C2003A-BAEA-4B38-BA02-578BE230F1BC}" type="presOf" srcId="{02A2BDC6-65F6-409A-AC52-AE5668A4C8DF}" destId="{9C91AF80-1F2C-44AA-B809-717E3B7952CE}" srcOrd="0" destOrd="0" presId="urn:microsoft.com/office/officeart/2005/8/layout/bProcess4"/>
    <dgm:cxn modelId="{9387903A-1D87-4BF4-9142-FA17C2ED2527}" srcId="{AF69ACEF-665D-4BE8-B729-72408CF3658D}" destId="{C50C71DA-0574-46AE-B6AD-FC732F15ECAC}" srcOrd="8" destOrd="0" parTransId="{9C51186F-B3E0-48A1-A1FC-B610D6E9944A}" sibTransId="{81762DFB-0B78-4785-A982-7AFDEEEB4FC5}"/>
    <dgm:cxn modelId="{88145C5D-97B6-4388-905C-036E5D04F9B8}" type="presOf" srcId="{526BF015-47BE-4B9F-933A-8EDE65F00E5B}" destId="{B2805DE4-F85B-4A14-B8E6-2FC9624A5D90}" srcOrd="0" destOrd="0" presId="urn:microsoft.com/office/officeart/2005/8/layout/bProcess4"/>
    <dgm:cxn modelId="{DE526741-ABD7-49F9-A97B-9AFFB90028FB}" srcId="{AF69ACEF-665D-4BE8-B729-72408CF3658D}" destId="{A8116E2F-3509-4B4A-9132-2E7EF33590A6}" srcOrd="7" destOrd="0" parTransId="{19762412-C54F-46A5-B624-8ABC7DA8BD88}" sibTransId="{962415A0-8F1A-4D94-B820-70ADEFF6B04D}"/>
    <dgm:cxn modelId="{2A24D94C-04D6-430F-8F0B-B0F84A766CD3}" type="presOf" srcId="{D5442001-5D98-4658-88CA-06C963A8966B}" destId="{9DAFB11E-251B-485B-8757-0D103369743A}" srcOrd="0" destOrd="0" presId="urn:microsoft.com/office/officeart/2005/8/layout/bProcess4"/>
    <dgm:cxn modelId="{4C5F7F6D-F5E9-49D3-8F9D-F4E8B7BD7EB7}" type="presOf" srcId="{AF69ACEF-665D-4BE8-B729-72408CF3658D}" destId="{7163D7A9-3A18-4ABF-BF97-0FD5E13A45D2}" srcOrd="0" destOrd="0" presId="urn:microsoft.com/office/officeart/2005/8/layout/bProcess4"/>
    <dgm:cxn modelId="{96624070-668E-42D0-8F9D-E6F823C6D2C4}" srcId="{AF69ACEF-665D-4BE8-B729-72408CF3658D}" destId="{59350014-0CE0-45C8-9A33-AF5E526F492A}" srcOrd="9" destOrd="0" parTransId="{C60BBBED-5FE7-4E7F-BE1B-694AA96D704B}" sibTransId="{030D8CA9-0AAD-4BEA-B1A1-E08CBD981C6A}"/>
    <dgm:cxn modelId="{E37A8255-5824-409F-B173-62D5F078A164}" type="presOf" srcId="{AA1488FB-02EF-4D11-9414-9A4C859357A5}" destId="{E7CA51C3-0046-449C-AC5B-B081A5A11F0A}" srcOrd="0" destOrd="0" presId="urn:microsoft.com/office/officeart/2005/8/layout/bProcess4"/>
    <dgm:cxn modelId="{B3BC6178-05BE-4764-B1A5-6D354DCD9428}" type="presOf" srcId="{0CBD97BF-EDCA-45D9-AA05-834C296FE82E}" destId="{73450F30-718D-4D1C-B850-F624366F7E91}" srcOrd="0" destOrd="0" presId="urn:microsoft.com/office/officeart/2005/8/layout/bProcess4"/>
    <dgm:cxn modelId="{3A6EFC59-F554-4EFC-9D44-C189C89D3F25}" type="presOf" srcId="{BC0CD029-E419-4B66-806F-F981D3560FE4}" destId="{806FB907-F37C-4C2A-8D5D-C317C689805E}" srcOrd="0" destOrd="0" presId="urn:microsoft.com/office/officeart/2005/8/layout/bProcess4"/>
    <dgm:cxn modelId="{941F4D7C-29EA-47C8-935D-184EA4950B6B}" srcId="{AF69ACEF-665D-4BE8-B729-72408CF3658D}" destId="{AA1488FB-02EF-4D11-9414-9A4C859357A5}" srcOrd="2" destOrd="0" parTransId="{CAD778FA-C887-4BA0-9767-1B5566765E02}" sibTransId="{43CCE12B-0E78-40BF-988D-C2BAA7DA7196}"/>
    <dgm:cxn modelId="{146BFB7F-61D3-41A3-99E9-4A0A89FB5D52}" srcId="{AF69ACEF-665D-4BE8-B729-72408CF3658D}" destId="{D5442001-5D98-4658-88CA-06C963A8966B}" srcOrd="3" destOrd="0" parTransId="{09A4ED7E-AA5B-482C-9322-882A3C5499A0}" sibTransId="{02A2BDC6-65F6-409A-AC52-AE5668A4C8DF}"/>
    <dgm:cxn modelId="{347DFF7F-3CC5-4473-A834-DDB082C55738}" type="presOf" srcId="{7D490AEA-3563-448F-A60E-B472BE8B5E66}" destId="{CED8CCD7-A26B-42AE-BA0A-495D35142B86}" srcOrd="0" destOrd="0" presId="urn:microsoft.com/office/officeart/2005/8/layout/bProcess4"/>
    <dgm:cxn modelId="{9DE25B91-E783-45E0-8F5D-8C2A3D0FB9CE}" type="presOf" srcId="{A8116E2F-3509-4B4A-9132-2E7EF33590A6}" destId="{FB5FDE16-F875-4A28-8F52-9349C8C51872}" srcOrd="0" destOrd="0" presId="urn:microsoft.com/office/officeart/2005/8/layout/bProcess4"/>
    <dgm:cxn modelId="{6086A196-CAA6-458D-949D-2A329D7F8BCE}" type="presOf" srcId="{F160E473-E383-4CFD-9E7E-5948AF02BC56}" destId="{D4535740-7B02-48EC-B10A-7769B510BEF9}" srcOrd="0" destOrd="0" presId="urn:microsoft.com/office/officeart/2005/8/layout/bProcess4"/>
    <dgm:cxn modelId="{BEC68FA9-57D8-4FEB-BBFF-396CF7B02A22}" type="presOf" srcId="{C50C71DA-0574-46AE-B6AD-FC732F15ECAC}" destId="{1E575615-C4BF-4EFB-B1BD-CB1AFDC8EDA5}" srcOrd="0" destOrd="0" presId="urn:microsoft.com/office/officeart/2005/8/layout/bProcess4"/>
    <dgm:cxn modelId="{6D9A75AE-18E1-49A3-B64A-9819E44D58FF}" type="presOf" srcId="{81762DFB-0B78-4785-A982-7AFDEEEB4FC5}" destId="{8EF07B18-F2E2-44C1-AA03-53ACFA9BE3DA}" srcOrd="0" destOrd="0" presId="urn:microsoft.com/office/officeart/2005/8/layout/bProcess4"/>
    <dgm:cxn modelId="{F959CBC0-D37E-434F-9128-ADAA75AD4E4C}" srcId="{AF69ACEF-665D-4BE8-B729-72408CF3658D}" destId="{F160E473-E383-4CFD-9E7E-5948AF02BC56}" srcOrd="1" destOrd="0" parTransId="{A002D312-D017-4778-BE72-5DF4263124F8}" sibTransId="{C9E2648F-B39B-4423-8F4C-70DF9583EE71}"/>
    <dgm:cxn modelId="{7B3976C2-206B-471E-9C33-084B1733268A}" type="presOf" srcId="{43CCE12B-0E78-40BF-988D-C2BAA7DA7196}" destId="{DC94216F-090E-4EF9-A884-91B6EB0ED2FD}" srcOrd="0" destOrd="0" presId="urn:microsoft.com/office/officeart/2005/8/layout/bProcess4"/>
    <dgm:cxn modelId="{E9499DC5-88A3-4F27-B52E-5BD1899624D7}" type="presOf" srcId="{962415A0-8F1A-4D94-B820-70ADEFF6B04D}" destId="{4DD61813-7C27-480F-96A5-030A45663D3E}" srcOrd="0" destOrd="0" presId="urn:microsoft.com/office/officeart/2005/8/layout/bProcess4"/>
    <dgm:cxn modelId="{C12946D5-DB18-4C7C-98CB-B28CF7ACF922}" type="presOf" srcId="{C9E2648F-B39B-4423-8F4C-70DF9583EE71}" destId="{555831B7-4405-4505-A986-6E2E75FA6D93}" srcOrd="0" destOrd="0" presId="urn:microsoft.com/office/officeart/2005/8/layout/bProcess4"/>
    <dgm:cxn modelId="{49C8A8DA-9D57-4CC9-98E8-C7078309D864}" type="presOf" srcId="{0A0C679D-05E5-4E49-ABA6-09939FBFED88}" destId="{2BC9DB43-2F64-41C0-8E1D-8E80AD4C9C84}" srcOrd="0" destOrd="0" presId="urn:microsoft.com/office/officeart/2005/8/layout/bProcess4"/>
    <dgm:cxn modelId="{E5681BDB-B3C7-4B9C-94FF-73EB48EBD4BE}" type="presOf" srcId="{1EB94D7E-EF7C-41BB-BB5A-8B79F7CCB1C1}" destId="{8757ED31-C965-40EF-B96F-1C30F086B006}" srcOrd="0" destOrd="0" presId="urn:microsoft.com/office/officeart/2005/8/layout/bProcess4"/>
    <dgm:cxn modelId="{D6A0FFDF-6E9A-4141-BD35-A2FCFAFEFB49}" srcId="{AF69ACEF-665D-4BE8-B729-72408CF3658D}" destId="{526BF015-47BE-4B9F-933A-8EDE65F00E5B}" srcOrd="5" destOrd="0" parTransId="{2B68A2BA-9C3F-45D1-9F11-2903187C47F2}" sibTransId="{0286BC27-EA5D-41CB-A19C-95F001315C98}"/>
    <dgm:cxn modelId="{623283E1-DD41-4B56-8A5C-6CBF785E3E27}" type="presOf" srcId="{59350014-0CE0-45C8-9A33-AF5E526F492A}" destId="{FF74AE88-2AA9-4A93-A314-79C46D051826}" srcOrd="0" destOrd="0" presId="urn:microsoft.com/office/officeart/2005/8/layout/bProcess4"/>
    <dgm:cxn modelId="{2FDE81E3-BF0B-4416-B0C3-B063531EC7C9}" srcId="{AF69ACEF-665D-4BE8-B729-72408CF3658D}" destId="{2C106B9A-104E-473C-9CEA-A5BB14877DA5}" srcOrd="0" destOrd="0" parTransId="{D73817D4-485C-4C72-B307-9AE15E05BCEE}" sibTransId="{0CBD97BF-EDCA-45D9-AA05-834C296FE82E}"/>
    <dgm:cxn modelId="{40DC42E7-EC8D-41F9-A971-AEC880603801}" srcId="{AF69ACEF-665D-4BE8-B729-72408CF3658D}" destId="{0A0C679D-05E5-4E49-ABA6-09939FBFED88}" srcOrd="10" destOrd="0" parTransId="{B5B22C40-C17B-433F-8BBD-B3E32F1C67C8}" sibTransId="{626855DC-CA43-4226-A8DE-A5E98D70DACB}"/>
    <dgm:cxn modelId="{3571B4F2-85BC-494C-9699-E2C75161A90A}" srcId="{AF69ACEF-665D-4BE8-B729-72408CF3658D}" destId="{1EB94D7E-EF7C-41BB-BB5A-8B79F7CCB1C1}" srcOrd="6" destOrd="0" parTransId="{0B99B516-66C9-4D1B-B959-55A87112745A}" sibTransId="{7D490AEA-3563-448F-A60E-B472BE8B5E66}"/>
    <dgm:cxn modelId="{1A144C7D-F9D7-40CD-91B8-7FE24B584E11}" type="presParOf" srcId="{7163D7A9-3A18-4ABF-BF97-0FD5E13A45D2}" destId="{CE6FB5C1-3CE5-45BC-8C00-DEF132518BA1}" srcOrd="0" destOrd="0" presId="urn:microsoft.com/office/officeart/2005/8/layout/bProcess4"/>
    <dgm:cxn modelId="{6179ED4D-975A-4370-89D2-74CE3DD07706}" type="presParOf" srcId="{CE6FB5C1-3CE5-45BC-8C00-DEF132518BA1}" destId="{10F4F7E5-8E4D-42C2-92ED-FEFE28A1610F}" srcOrd="0" destOrd="0" presId="urn:microsoft.com/office/officeart/2005/8/layout/bProcess4"/>
    <dgm:cxn modelId="{471CCF49-6671-45AB-A80E-0A1403832ED8}" type="presParOf" srcId="{CE6FB5C1-3CE5-45BC-8C00-DEF132518BA1}" destId="{45939ECA-A06A-4F88-841D-E26ACB7599A5}" srcOrd="1" destOrd="0" presId="urn:microsoft.com/office/officeart/2005/8/layout/bProcess4"/>
    <dgm:cxn modelId="{F94D0F79-D6F3-4702-8435-E7EDFA531F5F}" type="presParOf" srcId="{7163D7A9-3A18-4ABF-BF97-0FD5E13A45D2}" destId="{73450F30-718D-4D1C-B850-F624366F7E91}" srcOrd="1" destOrd="0" presId="urn:microsoft.com/office/officeart/2005/8/layout/bProcess4"/>
    <dgm:cxn modelId="{061B58C8-CF82-4952-B92B-40B60788D378}" type="presParOf" srcId="{7163D7A9-3A18-4ABF-BF97-0FD5E13A45D2}" destId="{387F3DF1-C92E-43ED-8A54-AFA7735E8A91}" srcOrd="2" destOrd="0" presId="urn:microsoft.com/office/officeart/2005/8/layout/bProcess4"/>
    <dgm:cxn modelId="{223FE703-F707-4A80-A435-30538E6B1EE6}" type="presParOf" srcId="{387F3DF1-C92E-43ED-8A54-AFA7735E8A91}" destId="{76790F48-E607-4775-9998-920C472D4F57}" srcOrd="0" destOrd="0" presId="urn:microsoft.com/office/officeart/2005/8/layout/bProcess4"/>
    <dgm:cxn modelId="{9F614FE3-B12E-4865-8C96-AF390C271C69}" type="presParOf" srcId="{387F3DF1-C92E-43ED-8A54-AFA7735E8A91}" destId="{D4535740-7B02-48EC-B10A-7769B510BEF9}" srcOrd="1" destOrd="0" presId="urn:microsoft.com/office/officeart/2005/8/layout/bProcess4"/>
    <dgm:cxn modelId="{F32D094D-71E9-4E0E-BE31-90A0E577BB3B}" type="presParOf" srcId="{7163D7A9-3A18-4ABF-BF97-0FD5E13A45D2}" destId="{555831B7-4405-4505-A986-6E2E75FA6D93}" srcOrd="3" destOrd="0" presId="urn:microsoft.com/office/officeart/2005/8/layout/bProcess4"/>
    <dgm:cxn modelId="{0F932348-5242-4A34-AA2B-31CAEC27AA36}" type="presParOf" srcId="{7163D7A9-3A18-4ABF-BF97-0FD5E13A45D2}" destId="{1409DE13-05C1-40F3-9B3E-C306B4B8D7B5}" srcOrd="4" destOrd="0" presId="urn:microsoft.com/office/officeart/2005/8/layout/bProcess4"/>
    <dgm:cxn modelId="{DE3F52FF-CCA7-4C8D-84D9-06100FA23202}" type="presParOf" srcId="{1409DE13-05C1-40F3-9B3E-C306B4B8D7B5}" destId="{B575C35D-0126-4E16-BD62-D1CDCDB8F706}" srcOrd="0" destOrd="0" presId="urn:microsoft.com/office/officeart/2005/8/layout/bProcess4"/>
    <dgm:cxn modelId="{9DA5FB19-F37F-47D2-BF3E-1CE81AD4F6EF}" type="presParOf" srcId="{1409DE13-05C1-40F3-9B3E-C306B4B8D7B5}" destId="{E7CA51C3-0046-449C-AC5B-B081A5A11F0A}" srcOrd="1" destOrd="0" presId="urn:microsoft.com/office/officeart/2005/8/layout/bProcess4"/>
    <dgm:cxn modelId="{AADBE7A1-7C24-4EB5-B550-83EA442BFCDD}" type="presParOf" srcId="{7163D7A9-3A18-4ABF-BF97-0FD5E13A45D2}" destId="{DC94216F-090E-4EF9-A884-91B6EB0ED2FD}" srcOrd="5" destOrd="0" presId="urn:microsoft.com/office/officeart/2005/8/layout/bProcess4"/>
    <dgm:cxn modelId="{1BEEC09F-3665-43F1-AD3C-E11F66578A13}" type="presParOf" srcId="{7163D7A9-3A18-4ABF-BF97-0FD5E13A45D2}" destId="{A09DF2C0-C4EF-4002-BC30-0782B6E3B558}" srcOrd="6" destOrd="0" presId="urn:microsoft.com/office/officeart/2005/8/layout/bProcess4"/>
    <dgm:cxn modelId="{58B67448-B22B-4DAD-8FB5-5DDEA3DF0E27}" type="presParOf" srcId="{A09DF2C0-C4EF-4002-BC30-0782B6E3B558}" destId="{66A25552-16C0-4866-9F0B-15E8111E14B2}" srcOrd="0" destOrd="0" presId="urn:microsoft.com/office/officeart/2005/8/layout/bProcess4"/>
    <dgm:cxn modelId="{773F3503-1AAC-420B-B617-2B4F541EF3DE}" type="presParOf" srcId="{A09DF2C0-C4EF-4002-BC30-0782B6E3B558}" destId="{9DAFB11E-251B-485B-8757-0D103369743A}" srcOrd="1" destOrd="0" presId="urn:microsoft.com/office/officeart/2005/8/layout/bProcess4"/>
    <dgm:cxn modelId="{EC52FF9D-6776-4A33-A0F7-F2F10D236F71}" type="presParOf" srcId="{7163D7A9-3A18-4ABF-BF97-0FD5E13A45D2}" destId="{9C91AF80-1F2C-44AA-B809-717E3B7952CE}" srcOrd="7" destOrd="0" presId="urn:microsoft.com/office/officeart/2005/8/layout/bProcess4"/>
    <dgm:cxn modelId="{7B7EC646-3901-432E-8EF7-A3885B0AA60E}" type="presParOf" srcId="{7163D7A9-3A18-4ABF-BF97-0FD5E13A45D2}" destId="{DD9AE0C1-1C9D-4FA4-91E8-F0AA924EA3B7}" srcOrd="8" destOrd="0" presId="urn:microsoft.com/office/officeart/2005/8/layout/bProcess4"/>
    <dgm:cxn modelId="{F21801F8-7C99-46F0-8D1C-C6D3BF9B0B14}" type="presParOf" srcId="{DD9AE0C1-1C9D-4FA4-91E8-F0AA924EA3B7}" destId="{323C9C7D-7F3A-436A-9572-10CA6392A0D9}" srcOrd="0" destOrd="0" presId="urn:microsoft.com/office/officeart/2005/8/layout/bProcess4"/>
    <dgm:cxn modelId="{742EC6E3-C31F-45C7-907C-908CA9F21FCA}" type="presParOf" srcId="{DD9AE0C1-1C9D-4FA4-91E8-F0AA924EA3B7}" destId="{806FB907-F37C-4C2A-8D5D-C317C689805E}" srcOrd="1" destOrd="0" presId="urn:microsoft.com/office/officeart/2005/8/layout/bProcess4"/>
    <dgm:cxn modelId="{3805C7FD-86E6-47D0-B3C2-6F2EC4E4AF28}" type="presParOf" srcId="{7163D7A9-3A18-4ABF-BF97-0FD5E13A45D2}" destId="{EB770EB8-D0AB-46E5-9E50-86CB67B2CDCB}" srcOrd="9" destOrd="0" presId="urn:microsoft.com/office/officeart/2005/8/layout/bProcess4"/>
    <dgm:cxn modelId="{A8D28E02-7E1E-429C-A10C-83B267FFA033}" type="presParOf" srcId="{7163D7A9-3A18-4ABF-BF97-0FD5E13A45D2}" destId="{DF8FEF59-4C54-4FCF-9DC1-9D8C2AB0671C}" srcOrd="10" destOrd="0" presId="urn:microsoft.com/office/officeart/2005/8/layout/bProcess4"/>
    <dgm:cxn modelId="{CEFD71E4-A05B-41DA-92EA-96421018F191}" type="presParOf" srcId="{DF8FEF59-4C54-4FCF-9DC1-9D8C2AB0671C}" destId="{4828FB39-63FA-40B7-8C87-CE9C595D7CD1}" srcOrd="0" destOrd="0" presId="urn:microsoft.com/office/officeart/2005/8/layout/bProcess4"/>
    <dgm:cxn modelId="{05D5CD8D-81D0-452E-A7F8-58DBDCB9D2F6}" type="presParOf" srcId="{DF8FEF59-4C54-4FCF-9DC1-9D8C2AB0671C}" destId="{B2805DE4-F85B-4A14-B8E6-2FC9624A5D90}" srcOrd="1" destOrd="0" presId="urn:microsoft.com/office/officeart/2005/8/layout/bProcess4"/>
    <dgm:cxn modelId="{7E0296E2-A226-434C-8094-D2E7A9842E4D}" type="presParOf" srcId="{7163D7A9-3A18-4ABF-BF97-0FD5E13A45D2}" destId="{6832FF08-333A-4C0E-AA80-8CB628F0B8BF}" srcOrd="11" destOrd="0" presId="urn:microsoft.com/office/officeart/2005/8/layout/bProcess4"/>
    <dgm:cxn modelId="{260AF38D-EFF4-427E-81EF-5AF3F288EB9E}" type="presParOf" srcId="{7163D7A9-3A18-4ABF-BF97-0FD5E13A45D2}" destId="{340DB26E-8CCF-47F9-A419-B6FFDC748C88}" srcOrd="12" destOrd="0" presId="urn:microsoft.com/office/officeart/2005/8/layout/bProcess4"/>
    <dgm:cxn modelId="{7E03D054-428D-4B94-87C7-8007738C821F}" type="presParOf" srcId="{340DB26E-8CCF-47F9-A419-B6FFDC748C88}" destId="{E4E04246-2AA9-4899-9B0F-182A9CEE9048}" srcOrd="0" destOrd="0" presId="urn:microsoft.com/office/officeart/2005/8/layout/bProcess4"/>
    <dgm:cxn modelId="{5446A091-69D6-4E1C-9CE0-2F6531CA3931}" type="presParOf" srcId="{340DB26E-8CCF-47F9-A419-B6FFDC748C88}" destId="{8757ED31-C965-40EF-B96F-1C30F086B006}" srcOrd="1" destOrd="0" presId="urn:microsoft.com/office/officeart/2005/8/layout/bProcess4"/>
    <dgm:cxn modelId="{7AA959E6-B42B-4092-B034-017F95E4A374}" type="presParOf" srcId="{7163D7A9-3A18-4ABF-BF97-0FD5E13A45D2}" destId="{CED8CCD7-A26B-42AE-BA0A-495D35142B86}" srcOrd="13" destOrd="0" presId="urn:microsoft.com/office/officeart/2005/8/layout/bProcess4"/>
    <dgm:cxn modelId="{A1383528-F67D-4133-887D-31CCD2F8E506}" type="presParOf" srcId="{7163D7A9-3A18-4ABF-BF97-0FD5E13A45D2}" destId="{0281A922-01BD-4B13-A574-9296523A1902}" srcOrd="14" destOrd="0" presId="urn:microsoft.com/office/officeart/2005/8/layout/bProcess4"/>
    <dgm:cxn modelId="{7DD59A6A-8D5A-4047-AE7B-2A954860C6C1}" type="presParOf" srcId="{0281A922-01BD-4B13-A574-9296523A1902}" destId="{CF93556D-1AFE-4F4F-83B1-BE1FCD390E9A}" srcOrd="0" destOrd="0" presId="urn:microsoft.com/office/officeart/2005/8/layout/bProcess4"/>
    <dgm:cxn modelId="{75A0BD30-0183-4658-8B04-5A474E05A97B}" type="presParOf" srcId="{0281A922-01BD-4B13-A574-9296523A1902}" destId="{FB5FDE16-F875-4A28-8F52-9349C8C51872}" srcOrd="1" destOrd="0" presId="urn:microsoft.com/office/officeart/2005/8/layout/bProcess4"/>
    <dgm:cxn modelId="{BE684AD4-A177-4AE6-A84C-2729630AD7A5}" type="presParOf" srcId="{7163D7A9-3A18-4ABF-BF97-0FD5E13A45D2}" destId="{4DD61813-7C27-480F-96A5-030A45663D3E}" srcOrd="15" destOrd="0" presId="urn:microsoft.com/office/officeart/2005/8/layout/bProcess4"/>
    <dgm:cxn modelId="{4A4048E5-0384-4E60-8EBE-A7E7C1DFF10F}" type="presParOf" srcId="{7163D7A9-3A18-4ABF-BF97-0FD5E13A45D2}" destId="{6CEC3E88-ED7C-4AC2-9EDB-6CD32131B035}" srcOrd="16" destOrd="0" presId="urn:microsoft.com/office/officeart/2005/8/layout/bProcess4"/>
    <dgm:cxn modelId="{3F8F61E1-F3DE-4698-9185-42071C4B8DFF}" type="presParOf" srcId="{6CEC3E88-ED7C-4AC2-9EDB-6CD32131B035}" destId="{C211C49D-9E44-40F3-A7E1-29C5B1455FD6}" srcOrd="0" destOrd="0" presId="urn:microsoft.com/office/officeart/2005/8/layout/bProcess4"/>
    <dgm:cxn modelId="{6154EA08-F9A8-47C2-975C-F816FE491A0A}" type="presParOf" srcId="{6CEC3E88-ED7C-4AC2-9EDB-6CD32131B035}" destId="{1E575615-C4BF-4EFB-B1BD-CB1AFDC8EDA5}" srcOrd="1" destOrd="0" presId="urn:microsoft.com/office/officeart/2005/8/layout/bProcess4"/>
    <dgm:cxn modelId="{D3C311B2-6ABE-4848-B384-18BF84D86CA2}" type="presParOf" srcId="{7163D7A9-3A18-4ABF-BF97-0FD5E13A45D2}" destId="{8EF07B18-F2E2-44C1-AA03-53ACFA9BE3DA}" srcOrd="17" destOrd="0" presId="urn:microsoft.com/office/officeart/2005/8/layout/bProcess4"/>
    <dgm:cxn modelId="{C4DF1A6E-40D5-4591-B0F4-63D44D028BE8}" type="presParOf" srcId="{7163D7A9-3A18-4ABF-BF97-0FD5E13A45D2}" destId="{7E549DC1-DEBC-4F88-825D-45D9C0A6E69B}" srcOrd="18" destOrd="0" presId="urn:microsoft.com/office/officeart/2005/8/layout/bProcess4"/>
    <dgm:cxn modelId="{E9C3A196-0C86-4E4A-822B-1193595CBCDE}" type="presParOf" srcId="{7E549DC1-DEBC-4F88-825D-45D9C0A6E69B}" destId="{1ACEFD10-B8B4-400C-900C-0F9187A439AE}" srcOrd="0" destOrd="0" presId="urn:microsoft.com/office/officeart/2005/8/layout/bProcess4"/>
    <dgm:cxn modelId="{25B78D4F-BC40-44B8-B708-AB5AB0C4617B}" type="presParOf" srcId="{7E549DC1-DEBC-4F88-825D-45D9C0A6E69B}" destId="{FF74AE88-2AA9-4A93-A314-79C46D051826}" srcOrd="1" destOrd="0" presId="urn:microsoft.com/office/officeart/2005/8/layout/bProcess4"/>
    <dgm:cxn modelId="{0E7CE88D-E72F-4078-BFA4-1827CFFA0F4C}" type="presParOf" srcId="{7163D7A9-3A18-4ABF-BF97-0FD5E13A45D2}" destId="{95B128DA-EE1A-4690-A7F0-9595906C9476}" srcOrd="19" destOrd="0" presId="urn:microsoft.com/office/officeart/2005/8/layout/bProcess4"/>
    <dgm:cxn modelId="{E74BFF59-F397-45B3-8B0F-C68A53207CC6}" type="presParOf" srcId="{7163D7A9-3A18-4ABF-BF97-0FD5E13A45D2}" destId="{DC3CFF98-FFA6-4F16-8671-E148038151C1}" srcOrd="20" destOrd="0" presId="urn:microsoft.com/office/officeart/2005/8/layout/bProcess4"/>
    <dgm:cxn modelId="{96D2CFAE-DD55-4399-9CBC-E27B3E9CF163}" type="presParOf" srcId="{DC3CFF98-FFA6-4F16-8671-E148038151C1}" destId="{8F8569E5-6E64-486B-A1F0-E263B0487F79}" srcOrd="0" destOrd="0" presId="urn:microsoft.com/office/officeart/2005/8/layout/bProcess4"/>
    <dgm:cxn modelId="{34DE0562-9494-4771-BE36-146CCD3F780F}" type="presParOf" srcId="{DC3CFF98-FFA6-4F16-8671-E148038151C1}" destId="{2BC9DB43-2F64-41C0-8E1D-8E80AD4C9C84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450F30-718D-4D1C-B850-F624366F7E91}">
      <dsp:nvSpPr>
        <dsp:cNvPr id="0" name=""/>
        <dsp:cNvSpPr/>
      </dsp:nvSpPr>
      <dsp:spPr>
        <a:xfrm rot="5400000">
          <a:off x="67393" y="528541"/>
          <a:ext cx="8166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939ECA-A06A-4F88-841D-E26ACB7599A5}">
      <dsp:nvSpPr>
        <dsp:cNvPr id="0" name=""/>
        <dsp:cNvSpPr/>
      </dsp:nvSpPr>
      <dsp:spPr>
        <a:xfrm>
          <a:off x="251238" y="1423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/>
            <a:t>Industrie </a:t>
          </a:r>
          <a:endParaRPr lang="ro-RO" sz="1200" kern="1200"/>
        </a:p>
      </dsp:txBody>
      <dsp:txXfrm>
        <a:off x="270578" y="20763"/>
        <a:ext cx="1061837" cy="621630"/>
      </dsp:txXfrm>
    </dsp:sp>
    <dsp:sp modelId="{555831B7-4405-4505-A986-6E2E75FA6D93}">
      <dsp:nvSpPr>
        <dsp:cNvPr id="0" name=""/>
        <dsp:cNvSpPr/>
      </dsp:nvSpPr>
      <dsp:spPr>
        <a:xfrm rot="5400000">
          <a:off x="67393" y="1353929"/>
          <a:ext cx="8166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35740-7B02-48EC-B10A-7769B510BEF9}">
      <dsp:nvSpPr>
        <dsp:cNvPr id="0" name=""/>
        <dsp:cNvSpPr/>
      </dsp:nvSpPr>
      <dsp:spPr>
        <a:xfrm>
          <a:off x="251238" y="826811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/>
            <a:t>Energie</a:t>
          </a:r>
          <a:endParaRPr lang="ro-RO" sz="1200" kern="1200"/>
        </a:p>
      </dsp:txBody>
      <dsp:txXfrm>
        <a:off x="270578" y="846151"/>
        <a:ext cx="1061837" cy="621630"/>
      </dsp:txXfrm>
    </dsp:sp>
    <dsp:sp modelId="{DC94216F-090E-4EF9-A884-91B6EB0ED2FD}">
      <dsp:nvSpPr>
        <dsp:cNvPr id="0" name=""/>
        <dsp:cNvSpPr/>
      </dsp:nvSpPr>
      <dsp:spPr>
        <a:xfrm rot="5400000">
          <a:off x="67393" y="2179317"/>
          <a:ext cx="8166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CA51C3-0046-449C-AC5B-B081A5A11F0A}">
      <dsp:nvSpPr>
        <dsp:cNvPr id="0" name=""/>
        <dsp:cNvSpPr/>
      </dsp:nvSpPr>
      <dsp:spPr>
        <a:xfrm>
          <a:off x="251238" y="1652199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/>
            <a:t>Construcții</a:t>
          </a:r>
          <a:endParaRPr lang="ro-RO" sz="1200" kern="1200"/>
        </a:p>
      </dsp:txBody>
      <dsp:txXfrm>
        <a:off x="270578" y="1671539"/>
        <a:ext cx="1061837" cy="621630"/>
      </dsp:txXfrm>
    </dsp:sp>
    <dsp:sp modelId="{9C91AF80-1F2C-44AA-B809-717E3B7952CE}">
      <dsp:nvSpPr>
        <dsp:cNvPr id="0" name=""/>
        <dsp:cNvSpPr/>
      </dsp:nvSpPr>
      <dsp:spPr>
        <a:xfrm>
          <a:off x="480087" y="2592011"/>
          <a:ext cx="14549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AFB11E-251B-485B-8757-0D103369743A}">
      <dsp:nvSpPr>
        <dsp:cNvPr id="0" name=""/>
        <dsp:cNvSpPr/>
      </dsp:nvSpPr>
      <dsp:spPr>
        <a:xfrm>
          <a:off x="251238" y="2477587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/>
            <a:t>Agricultură</a:t>
          </a:r>
          <a:endParaRPr lang="ro-RO" sz="1200" kern="1200"/>
        </a:p>
      </dsp:txBody>
      <dsp:txXfrm>
        <a:off x="270578" y="2496927"/>
        <a:ext cx="1061837" cy="621630"/>
      </dsp:txXfrm>
    </dsp:sp>
    <dsp:sp modelId="{EB770EB8-D0AB-46E5-9E50-86CB67B2CDCB}">
      <dsp:nvSpPr>
        <dsp:cNvPr id="0" name=""/>
        <dsp:cNvSpPr/>
      </dsp:nvSpPr>
      <dsp:spPr>
        <a:xfrm rot="16200000">
          <a:off x="1531081" y="2179317"/>
          <a:ext cx="8166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6FB907-F37C-4C2A-8D5D-C317C689805E}">
      <dsp:nvSpPr>
        <dsp:cNvPr id="0" name=""/>
        <dsp:cNvSpPr/>
      </dsp:nvSpPr>
      <dsp:spPr>
        <a:xfrm>
          <a:off x="1714926" y="2477587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/>
            <a:t>Turism</a:t>
          </a:r>
          <a:endParaRPr lang="ro-RO" sz="1200" kern="1200"/>
        </a:p>
      </dsp:txBody>
      <dsp:txXfrm>
        <a:off x="1734266" y="2496927"/>
        <a:ext cx="1061837" cy="621630"/>
      </dsp:txXfrm>
    </dsp:sp>
    <dsp:sp modelId="{6832FF08-333A-4C0E-AA80-8CB628F0B8BF}">
      <dsp:nvSpPr>
        <dsp:cNvPr id="0" name=""/>
        <dsp:cNvSpPr/>
      </dsp:nvSpPr>
      <dsp:spPr>
        <a:xfrm rot="16200000">
          <a:off x="1531081" y="1353929"/>
          <a:ext cx="8166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05DE4-F85B-4A14-B8E6-2FC9624A5D90}">
      <dsp:nvSpPr>
        <dsp:cNvPr id="0" name=""/>
        <dsp:cNvSpPr/>
      </dsp:nvSpPr>
      <dsp:spPr>
        <a:xfrm>
          <a:off x="1714926" y="1652199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 dirty="0"/>
            <a:t>Retail</a:t>
          </a:r>
          <a:endParaRPr lang="ro-RO" sz="1200" kern="1200" dirty="0"/>
        </a:p>
      </dsp:txBody>
      <dsp:txXfrm>
        <a:off x="1734266" y="1671539"/>
        <a:ext cx="1061837" cy="621630"/>
      </dsp:txXfrm>
    </dsp:sp>
    <dsp:sp modelId="{CED8CCD7-A26B-42AE-BA0A-495D35142B86}">
      <dsp:nvSpPr>
        <dsp:cNvPr id="0" name=""/>
        <dsp:cNvSpPr/>
      </dsp:nvSpPr>
      <dsp:spPr>
        <a:xfrm rot="16200000">
          <a:off x="1531081" y="528541"/>
          <a:ext cx="8166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57ED31-C965-40EF-B96F-1C30F086B006}">
      <dsp:nvSpPr>
        <dsp:cNvPr id="0" name=""/>
        <dsp:cNvSpPr/>
      </dsp:nvSpPr>
      <dsp:spPr>
        <a:xfrm>
          <a:off x="1714926" y="826811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 dirty="0"/>
            <a:t>Comunicații</a:t>
          </a:r>
          <a:endParaRPr lang="ro-RO" sz="1200" kern="1200" dirty="0"/>
        </a:p>
      </dsp:txBody>
      <dsp:txXfrm>
        <a:off x="1734266" y="846151"/>
        <a:ext cx="1061837" cy="621630"/>
      </dsp:txXfrm>
    </dsp:sp>
    <dsp:sp modelId="{4DD61813-7C27-480F-96A5-030A45663D3E}">
      <dsp:nvSpPr>
        <dsp:cNvPr id="0" name=""/>
        <dsp:cNvSpPr/>
      </dsp:nvSpPr>
      <dsp:spPr>
        <a:xfrm>
          <a:off x="1943775" y="115847"/>
          <a:ext cx="14549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5FDE16-F875-4A28-8F52-9349C8C51872}">
      <dsp:nvSpPr>
        <dsp:cNvPr id="0" name=""/>
        <dsp:cNvSpPr/>
      </dsp:nvSpPr>
      <dsp:spPr>
        <a:xfrm>
          <a:off x="1714926" y="1423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/>
            <a:t>Transporturi</a:t>
          </a:r>
          <a:endParaRPr lang="ro-RO" sz="1200" kern="1200"/>
        </a:p>
      </dsp:txBody>
      <dsp:txXfrm>
        <a:off x="1734266" y="20763"/>
        <a:ext cx="1061837" cy="621630"/>
      </dsp:txXfrm>
    </dsp:sp>
    <dsp:sp modelId="{8EF07B18-F2E2-44C1-AA03-53ACFA9BE3DA}">
      <dsp:nvSpPr>
        <dsp:cNvPr id="0" name=""/>
        <dsp:cNvSpPr/>
      </dsp:nvSpPr>
      <dsp:spPr>
        <a:xfrm rot="5400000">
          <a:off x="2994769" y="528541"/>
          <a:ext cx="8166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75615-C4BF-4EFB-B1BD-CB1AFDC8EDA5}">
      <dsp:nvSpPr>
        <dsp:cNvPr id="0" name=""/>
        <dsp:cNvSpPr/>
      </dsp:nvSpPr>
      <dsp:spPr>
        <a:xfrm>
          <a:off x="3178614" y="1423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 dirty="0"/>
            <a:t>Farmacie și servicii medicale</a:t>
          </a:r>
          <a:endParaRPr lang="ro-RO" sz="1200" kern="1200" dirty="0"/>
        </a:p>
      </dsp:txBody>
      <dsp:txXfrm>
        <a:off x="3197954" y="20763"/>
        <a:ext cx="1061837" cy="621630"/>
      </dsp:txXfrm>
    </dsp:sp>
    <dsp:sp modelId="{95B128DA-EE1A-4690-A7F0-9595906C9476}">
      <dsp:nvSpPr>
        <dsp:cNvPr id="0" name=""/>
        <dsp:cNvSpPr/>
      </dsp:nvSpPr>
      <dsp:spPr>
        <a:xfrm rot="5400000">
          <a:off x="2994769" y="1353929"/>
          <a:ext cx="816642" cy="99046"/>
        </a:xfrm>
        <a:prstGeom prst="rect">
          <a:avLst/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74AE88-2AA9-4A93-A314-79C46D051826}">
      <dsp:nvSpPr>
        <dsp:cNvPr id="0" name=""/>
        <dsp:cNvSpPr/>
      </dsp:nvSpPr>
      <dsp:spPr>
        <a:xfrm>
          <a:off x="3178614" y="826811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/>
            <a:t>Real estate</a:t>
          </a:r>
          <a:endParaRPr lang="ro-RO" sz="1200" kern="1200"/>
        </a:p>
      </dsp:txBody>
      <dsp:txXfrm>
        <a:off x="3197954" y="846151"/>
        <a:ext cx="1061837" cy="621630"/>
      </dsp:txXfrm>
    </dsp:sp>
    <dsp:sp modelId="{2BC9DB43-2F64-41C0-8E1D-8E80AD4C9C84}">
      <dsp:nvSpPr>
        <dsp:cNvPr id="0" name=""/>
        <dsp:cNvSpPr/>
      </dsp:nvSpPr>
      <dsp:spPr>
        <a:xfrm>
          <a:off x="3178614" y="1652199"/>
          <a:ext cx="1100517" cy="6603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200" b="1" kern="1200"/>
            <a:t>Servicii financiare</a:t>
          </a:r>
          <a:endParaRPr lang="ro-RO" sz="1200" kern="1200"/>
        </a:p>
      </dsp:txBody>
      <dsp:txXfrm>
        <a:off x="3197954" y="1671539"/>
        <a:ext cx="1061837" cy="6216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6906E4D-5382-4FB9-92A8-17D6C197BE37}" type="datetimeFigureOut">
              <a:rPr lang="en-US"/>
              <a:pPr>
                <a:defRPr/>
              </a:pPr>
              <a:t>2/3/2023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660DB4FB-E8C0-4E22-9721-B5D6A470B5A2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65892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7C99644-DC34-4DA2-8F06-C0520BA0A565}" type="datetimeFigureOut">
              <a:rPr lang="en-US"/>
              <a:pPr>
                <a:defRPr/>
              </a:pPr>
              <a:t>2/3/2023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983F8449-B6ED-4320-96C1-8CD039466B14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7326001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o-RO" altLang="ro-RO"/>
          </a:p>
        </p:txBody>
      </p:sp>
      <p:sp>
        <p:nvSpPr>
          <p:cNvPr id="17412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DBAEF915-69A5-43BC-89D7-5C34F820B639}" type="slidenum">
              <a:rPr lang="en-US" altLang="ro-RO">
                <a:latin typeface="Calibri" panose="020F0502020204030204" pitchFamily="34" charset="0"/>
              </a:rPr>
              <a:pPr/>
              <a:t>1</a:t>
            </a:fld>
            <a:endParaRPr lang="en-US" altLang="ro-RO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882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o-RO" altLang="ro-RO"/>
          </a:p>
        </p:txBody>
      </p:sp>
      <p:sp>
        <p:nvSpPr>
          <p:cNvPr id="19460" name="Slide Number Placeholder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F28A4835-353D-434B-AE93-0FED9DAD2F3B}" type="slidenum">
              <a:rPr lang="en-US" altLang="ro-RO">
                <a:latin typeface="Calibri" panose="020F0502020204030204" pitchFamily="34" charset="0"/>
              </a:rPr>
              <a:pPr/>
              <a:t>2</a:t>
            </a:fld>
            <a:endParaRPr lang="en-US" altLang="ro-RO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156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9780588" y="6804025"/>
            <a:ext cx="1979612" cy="539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>
          <a:xfrm>
            <a:off x="0" y="6804025"/>
            <a:ext cx="9780588" cy="5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4"/>
          <p:cNvSpPr/>
          <p:nvPr/>
        </p:nvSpPr>
        <p:spPr>
          <a:xfrm>
            <a:off x="11760200" y="6804025"/>
            <a:ext cx="4318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5"/>
          <p:cNvSpPr/>
          <p:nvPr/>
        </p:nvSpPr>
        <p:spPr>
          <a:xfrm>
            <a:off x="9780588" y="2698750"/>
            <a:ext cx="2411412" cy="114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1" name="Picture Placeholder 4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780588" cy="6804025"/>
          </a:xfrm>
          <a:solidFill>
            <a:schemeClr val="bg1">
              <a:lumMod val="85000"/>
            </a:schemeClr>
          </a:solidFill>
        </p:spPr>
        <p:txBody>
          <a:bodyPr tIns="1728000" rtlCol="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lIns="180000" tIns="180000" rIns="252000" bIns="180000" anchor="t"/>
          <a:lstStyle>
            <a:lvl1pPr algn="r">
              <a:defRPr lang="en-ZA" sz="6000" b="1" spc="-300" dirty="0"/>
            </a:lvl1pPr>
          </a:lstStyle>
          <a:p>
            <a:pPr lvl="0"/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ro-RO" noProof="0"/>
              <a:t>Clic pentru a edita stilul de subtitlu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885012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7" name="Subtitle 2"/>
          <p:cNvSpPr>
            <a:spLocks noGrp="1"/>
          </p:cNvSpPr>
          <p:nvPr>
            <p:ph type="body" sz="quarter" idx="32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2000" y="1512000"/>
            <a:ext cx="5472000" cy="46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299887" y="1511250"/>
            <a:ext cx="5472113" cy="4680000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fld id="{E960E6B6-1621-4150-89D5-FED44E04ED49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46741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9" name="Subtitle 2"/>
          <p:cNvSpPr>
            <a:spLocks noGrp="1"/>
          </p:cNvSpPr>
          <p:nvPr>
            <p:ph type="body" sz="quarter" idx="32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512000"/>
            <a:ext cx="360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301550" y="1511476"/>
            <a:ext cx="3600450" cy="4679249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8171550" y="1511475"/>
            <a:ext cx="3600450" cy="4679250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fld id="{93A765F7-E361-44A2-8859-15D677531B5C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4198894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10" name="Subtitle 2"/>
          <p:cNvSpPr>
            <a:spLocks noGrp="1"/>
          </p:cNvSpPr>
          <p:nvPr>
            <p:ph type="body" sz="quarter" idx="32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512000"/>
            <a:ext cx="2160000" cy="4679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726412" y="1512000"/>
            <a:ext cx="2160588" cy="4679250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021412" y="1512000"/>
            <a:ext cx="2160588" cy="4679250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7316412" y="1507535"/>
            <a:ext cx="2160588" cy="4679250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9611412" y="1507535"/>
            <a:ext cx="2160588" cy="4683715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fld id="{CBDD5009-F6ED-47CA-A333-5D062BA5333E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5440740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u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>
          <a:xfrm>
            <a:off x="9780588" y="6804025"/>
            <a:ext cx="1979612" cy="539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3"/>
          <p:cNvSpPr/>
          <p:nvPr/>
        </p:nvSpPr>
        <p:spPr>
          <a:xfrm>
            <a:off x="0" y="6804025"/>
            <a:ext cx="9780588" cy="5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4"/>
          <p:cNvSpPr/>
          <p:nvPr/>
        </p:nvSpPr>
        <p:spPr>
          <a:xfrm>
            <a:off x="11760200" y="6804025"/>
            <a:ext cx="4318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5"/>
          <p:cNvSpPr/>
          <p:nvPr/>
        </p:nvSpPr>
        <p:spPr>
          <a:xfrm>
            <a:off x="9780588" y="2698750"/>
            <a:ext cx="2411412" cy="114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2811053"/>
            <a:ext cx="8991600" cy="1261295"/>
          </a:xfrm>
          <a:solidFill>
            <a:schemeClr val="bg1"/>
          </a:solidFill>
        </p:spPr>
        <p:txBody>
          <a:bodyPr lIns="180000" tIns="180000" rIns="252000" bIns="180000" anchor="t"/>
          <a:lstStyle>
            <a:lvl1pPr algn="r">
              <a:defRPr lang="en-ZA" sz="6000" b="1" spc="-300" dirty="0"/>
            </a:lvl1pPr>
          </a:lstStyle>
          <a:p>
            <a:pPr lvl="0"/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4061039"/>
            <a:ext cx="6580188" cy="5809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 rtlCol="0">
            <a:noAutofit/>
          </a:bodyPr>
          <a:lstStyle>
            <a:lvl1pPr marL="0" indent="0" algn="r">
              <a:buNone/>
              <a:defRPr lang="en-ZA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ro-RO" noProof="0"/>
              <a:t>Clic pentru a edita stilul de subtitlu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23244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>
          <a:xfrm>
            <a:off x="0" y="5210175"/>
            <a:ext cx="2411413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13"/>
          <p:cNvSpPr/>
          <p:nvPr/>
        </p:nvSpPr>
        <p:spPr>
          <a:xfrm>
            <a:off x="9780588" y="6804025"/>
            <a:ext cx="1979612" cy="539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4"/>
          <p:cNvSpPr/>
          <p:nvPr/>
        </p:nvSpPr>
        <p:spPr>
          <a:xfrm>
            <a:off x="0" y="6804025"/>
            <a:ext cx="9780588" cy="5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15"/>
          <p:cNvSpPr/>
          <p:nvPr/>
        </p:nvSpPr>
        <p:spPr>
          <a:xfrm>
            <a:off x="11760200" y="6804025"/>
            <a:ext cx="4318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-1700" y="2156226"/>
            <a:ext cx="5958000" cy="1958400"/>
          </a:xfrm>
          <a:solidFill>
            <a:schemeClr val="bg1"/>
          </a:solidFill>
        </p:spPr>
        <p:txBody>
          <a:bodyPr lIns="252000" tIns="180000" rIns="180000" bIns="180000"/>
          <a:lstStyle>
            <a:lvl1pPr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0" y="4114627"/>
            <a:ext cx="5956300" cy="1095056"/>
          </a:xfrm>
          <a:solidFill>
            <a:schemeClr val="tx1">
              <a:alpha val="80000"/>
            </a:schemeClr>
          </a:solidFill>
        </p:spPr>
        <p:txBody>
          <a:bodyPr lIns="252000" tIns="180000" rIns="180000" bIns="180000" rtlCol="0">
            <a:noAutofit/>
          </a:bodyPr>
          <a:lstStyle>
            <a:lvl1pPr marL="0" indent="0" algn="l">
              <a:buNone/>
              <a:defRPr lang="en-US">
                <a:solidFill>
                  <a:schemeClr val="bg1"/>
                </a:solidFill>
              </a:defRPr>
            </a:lvl1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AC82C2-AA05-47BE-8FEE-84D068DD6A11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334147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008000"/>
            <a:ext cx="11328000" cy="518325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E109D1-FB7E-489A-A9FF-4A1D1D502247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9205571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311886" y="1007250"/>
            <a:ext cx="5460114" cy="5169713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431999" y="1007250"/>
            <a:ext cx="5448115" cy="5169713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8A29CF-1394-4DDD-A63E-AC735599F22F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7776877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 descr="Accent block left"/>
          <p:cNvSpPr/>
          <p:nvPr/>
        </p:nvSpPr>
        <p:spPr>
          <a:xfrm>
            <a:off x="431800" y="1016000"/>
            <a:ext cx="1984375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3" descr="Accent bar right&#10;"/>
          <p:cNvSpPr/>
          <p:nvPr/>
        </p:nvSpPr>
        <p:spPr>
          <a:xfrm>
            <a:off x="6299200" y="1016000"/>
            <a:ext cx="1984375" cy="114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431800" y="1224128"/>
            <a:ext cx="5448115" cy="3587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2086" y="1224128"/>
            <a:ext cx="5447914" cy="3587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4"/>
          </p:nvPr>
        </p:nvSpPr>
        <p:spPr>
          <a:xfrm>
            <a:off x="6299886" y="1955731"/>
            <a:ext cx="5447914" cy="4233932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431800" y="1943031"/>
            <a:ext cx="5447914" cy="4246632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D666F81-1C8F-4FC2-9F92-3C6EBF97B889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40868226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 descr="Accent block left"/>
          <p:cNvSpPr/>
          <p:nvPr/>
        </p:nvSpPr>
        <p:spPr>
          <a:xfrm>
            <a:off x="431800" y="1892300"/>
            <a:ext cx="1984375" cy="1158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3932037" cy="1411276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788816" y="432001"/>
            <a:ext cx="6971184" cy="542905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43200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0052E6-68CD-49D8-A7F2-57C1968E5880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8807153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 descr="Accent block left"/>
          <p:cNvSpPr/>
          <p:nvPr/>
        </p:nvSpPr>
        <p:spPr>
          <a:xfrm>
            <a:off x="431800" y="1892300"/>
            <a:ext cx="1984375" cy="1158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3932037" cy="1411276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432000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"/>
          </p:nvPr>
        </p:nvSpPr>
        <p:spPr>
          <a:xfrm>
            <a:off x="4788816" y="432001"/>
            <a:ext cx="6971184" cy="5429050"/>
          </a:xfrm>
        </p:spPr>
        <p:txBody>
          <a:bodyPr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C277288-5B29-443D-8B18-73F4A56C73D6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528889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9780588" y="5248275"/>
            <a:ext cx="2411412" cy="114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>
          <a:xfrm>
            <a:off x="9780588" y="6804025"/>
            <a:ext cx="1979612" cy="539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4"/>
          <p:cNvSpPr/>
          <p:nvPr/>
        </p:nvSpPr>
        <p:spPr>
          <a:xfrm>
            <a:off x="0" y="6804025"/>
            <a:ext cx="9780588" cy="5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5"/>
          <p:cNvSpPr/>
          <p:nvPr/>
        </p:nvSpPr>
        <p:spPr>
          <a:xfrm>
            <a:off x="11760200" y="6804025"/>
            <a:ext cx="4318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1" name="Picture Placeholder 4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5700" y="2204792"/>
            <a:ext cx="5956300" cy="1944000"/>
          </a:xfrm>
          <a:solidFill>
            <a:schemeClr val="bg1"/>
          </a:solidFill>
        </p:spPr>
        <p:txBody>
          <a:bodyPr lIns="180000" tIns="180000" rIns="252000" bIns="180000" anchor="t"/>
          <a:lstStyle>
            <a:lvl1pPr algn="r">
              <a:defRPr lang="en-ZA" sz="6000" b="1" spc="-300" dirty="0"/>
            </a:lvl1pPr>
          </a:lstStyle>
          <a:p>
            <a:pPr lvl="0"/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7" name="Subtitle 2"/>
          <p:cNvSpPr>
            <a:spLocks noGrp="1"/>
          </p:cNvSpPr>
          <p:nvPr>
            <p:ph type="body" sz="quarter" idx="13"/>
          </p:nvPr>
        </p:nvSpPr>
        <p:spPr>
          <a:xfrm>
            <a:off x="6235700" y="41488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180000" tIns="180000" rIns="252000" bIns="18000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62DB9A42-B5F9-4744-BACC-8C9E7CC29477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2273939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5" name="Subtitle 2"/>
          <p:cNvSpPr>
            <a:spLocks noGrp="1"/>
          </p:cNvSpPr>
          <p:nvPr>
            <p:ph type="body" sz="quarter" idx="32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fld id="{03635E03-EBFB-45B3-B1CB-0A2FACAF3AEC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286939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33162A-6579-4DBC-8DEA-8322B3119BC5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35171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664370" y="2033588"/>
            <a:ext cx="8863262" cy="2790825"/>
          </a:xfrm>
        </p:spPr>
        <p:txBody>
          <a:bodyPr anchor="ctr"/>
          <a:lstStyle>
            <a:lvl1pPr marL="0" indent="0" algn="ctr">
              <a:buNone/>
              <a:defRPr sz="6000"/>
            </a:lvl1pPr>
            <a:lvl2pPr marL="266700" indent="0">
              <a:buNone/>
              <a:defRPr/>
            </a:lvl2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9A3C1E7-3E6E-4A0F-BA84-0BD3F4147FF4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3979185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082B704-8103-405B-B1F2-E45A8FC579AE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305572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>
          <a:xfrm>
            <a:off x="0" y="5210175"/>
            <a:ext cx="2411413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3"/>
          <p:cNvSpPr/>
          <p:nvPr/>
        </p:nvSpPr>
        <p:spPr>
          <a:xfrm>
            <a:off x="9780588" y="6804025"/>
            <a:ext cx="1979612" cy="539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4"/>
          <p:cNvSpPr/>
          <p:nvPr/>
        </p:nvSpPr>
        <p:spPr>
          <a:xfrm>
            <a:off x="0" y="6804025"/>
            <a:ext cx="9780588" cy="5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5"/>
          <p:cNvSpPr/>
          <p:nvPr/>
        </p:nvSpPr>
        <p:spPr>
          <a:xfrm>
            <a:off x="11760200" y="6804025"/>
            <a:ext cx="4318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1" name="Picture Placeholder 40"/>
          <p:cNvSpPr>
            <a:spLocks noGrp="1"/>
          </p:cNvSpPr>
          <p:nvPr>
            <p:ph type="pic" sz="quarter" idx="10"/>
          </p:nvPr>
        </p:nvSpPr>
        <p:spPr>
          <a:xfrm>
            <a:off x="2411412" y="0"/>
            <a:ext cx="9780588" cy="6371351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-1700" y="2156226"/>
            <a:ext cx="5958000" cy="1958400"/>
          </a:xfrm>
          <a:solidFill>
            <a:schemeClr val="bg1"/>
          </a:solidFill>
        </p:spPr>
        <p:txBody>
          <a:bodyPr lIns="252000" tIns="180000" rIns="180000" bIns="180000"/>
          <a:lstStyle>
            <a:lvl1pPr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7" name="Subtitle 2"/>
          <p:cNvSpPr>
            <a:spLocks noGrp="1"/>
          </p:cNvSpPr>
          <p:nvPr>
            <p:ph type="body" sz="quarter" idx="13"/>
          </p:nvPr>
        </p:nvSpPr>
        <p:spPr>
          <a:xfrm>
            <a:off x="0" y="4110760"/>
            <a:ext cx="5956300" cy="1100565"/>
          </a:xfrm>
          <a:solidFill>
            <a:schemeClr val="tx1">
              <a:alpha val="80000"/>
            </a:schemeClr>
          </a:solidFill>
        </p:spPr>
        <p:txBody>
          <a:bodyPr lIns="252000" tIns="180000" rIns="180000" bIns="180000"/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266700" indent="0" algn="r">
              <a:buNone/>
              <a:defRPr sz="1800">
                <a:solidFill>
                  <a:schemeClr val="bg1"/>
                </a:solidFill>
              </a:defRPr>
            </a:lvl2pPr>
            <a:lvl3pPr marL="542925" indent="0" algn="r">
              <a:buNone/>
              <a:defRPr sz="1800">
                <a:solidFill>
                  <a:schemeClr val="bg1"/>
                </a:solidFill>
              </a:defRPr>
            </a:lvl3pPr>
            <a:lvl4pPr marL="809625" indent="0" algn="r">
              <a:buNone/>
              <a:defRPr sz="1800">
                <a:solidFill>
                  <a:schemeClr val="bg1"/>
                </a:solidFill>
              </a:defRPr>
            </a:lvl4pPr>
            <a:lvl5pPr marL="1076325" indent="0" algn="r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BB4558B6-D780-4020-881D-9FDCFEE13BCA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64930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9348788" y="3700463"/>
            <a:ext cx="2411412" cy="1158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609600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1800" y="3802899"/>
            <a:ext cx="4648200" cy="985000"/>
          </a:xfrm>
          <a:solidFill>
            <a:schemeClr val="bg1"/>
          </a:solidFill>
        </p:spPr>
        <p:txBody>
          <a:bodyPr lIns="180000" tIns="180000" rIns="180000" bIns="180000"/>
          <a:lstStyle>
            <a:lvl1pPr algn="r"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10" name="Subtitle 2"/>
          <p:cNvSpPr>
            <a:spLocks noGrp="1"/>
          </p:cNvSpPr>
          <p:nvPr>
            <p:ph type="body" sz="quarter" idx="32"/>
          </p:nvPr>
        </p:nvSpPr>
        <p:spPr>
          <a:xfrm>
            <a:off x="7111800" y="4787900"/>
            <a:ext cx="4648200" cy="116280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2000" y="2668686"/>
            <a:ext cx="5472000" cy="2999426"/>
          </a:xfrm>
        </p:spPr>
        <p:txBody>
          <a:bodyPr anchor="b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fld id="{D61AEE79-6447-451A-AA22-8B2529F465BD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367676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mag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2"/>
          <p:cNvSpPr/>
          <p:nvPr/>
        </p:nvSpPr>
        <p:spPr>
          <a:xfrm>
            <a:off x="9775825" y="1762125"/>
            <a:ext cx="1984375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-1"/>
            <a:ext cx="6096000" cy="6371351"/>
          </a:xfrm>
          <a:solidFill>
            <a:schemeClr val="bg1">
              <a:lumMod val="95000"/>
            </a:schemeClr>
          </a:solidFill>
        </p:spPr>
        <p:txBody>
          <a:bodyPr tIns="1584000" rtlCol="0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8100" y="1869795"/>
            <a:ext cx="6641900" cy="1124345"/>
          </a:xfrm>
          <a:solidFill>
            <a:schemeClr val="bg1">
              <a:lumMod val="95000"/>
            </a:schemeClr>
          </a:solidFill>
        </p:spPr>
        <p:txBody>
          <a:bodyPr lIns="180000" tIns="180000" rIns="180000" bIns="180000"/>
          <a:lstStyle>
            <a:lvl1pPr algn="l">
              <a:defRPr sz="6000" b="1" spc="-3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10" name="Subtitle 2"/>
          <p:cNvSpPr>
            <a:spLocks noGrp="1"/>
          </p:cNvSpPr>
          <p:nvPr>
            <p:ph type="body" sz="quarter" idx="32"/>
          </p:nvPr>
        </p:nvSpPr>
        <p:spPr>
          <a:xfrm>
            <a:off x="5118334" y="2994141"/>
            <a:ext cx="6641626" cy="59015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8000" y="3763648"/>
            <a:ext cx="5472000" cy="242835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fld id="{74175522-37C8-4EFF-9786-0055398B1E24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78906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 descr="Accent block left"/>
          <p:cNvSpPr/>
          <p:nvPr/>
        </p:nvSpPr>
        <p:spPr>
          <a:xfrm>
            <a:off x="431800" y="2100263"/>
            <a:ext cx="1984375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3" descr="Accent bar right&#10;"/>
          <p:cNvSpPr/>
          <p:nvPr/>
        </p:nvSpPr>
        <p:spPr>
          <a:xfrm>
            <a:off x="6299200" y="2100263"/>
            <a:ext cx="1984375" cy="1143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9" name="Subtitle 2"/>
          <p:cNvSpPr>
            <a:spLocks noGrp="1"/>
          </p:cNvSpPr>
          <p:nvPr>
            <p:ph type="body" sz="quarter" idx="32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3" name="Comparison Left Placeholder 1"/>
          <p:cNvSpPr>
            <a:spLocks noGrp="1"/>
          </p:cNvSpPr>
          <p:nvPr>
            <p:ph type="body" idx="1"/>
          </p:nvPr>
        </p:nvSpPr>
        <p:spPr>
          <a:xfrm>
            <a:off x="432000" y="2307689"/>
            <a:ext cx="5472000" cy="3600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32000" y="2815037"/>
            <a:ext cx="5472000" cy="3376963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12" name="Comparison Left Placeholder 2"/>
          <p:cNvSpPr>
            <a:spLocks noGrp="1"/>
          </p:cNvSpPr>
          <p:nvPr>
            <p:ph type="body" sz="quarter" idx="13"/>
          </p:nvPr>
        </p:nvSpPr>
        <p:spPr>
          <a:xfrm>
            <a:off x="6300000" y="2308214"/>
            <a:ext cx="5472000" cy="358775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299887" y="2812214"/>
            <a:ext cx="5472113" cy="3379036"/>
          </a:xfrm>
        </p:spPr>
        <p:txBody>
          <a:bodyPr/>
          <a:lstStyle/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fld id="{C4EDC760-4ACC-429B-8F71-E9E112A44E57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2154667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12192000" cy="6371350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0" y="5359400"/>
            <a:ext cx="5664000" cy="565899"/>
          </a:xfrm>
          <a:solidFill>
            <a:schemeClr val="tx1"/>
          </a:solidFill>
        </p:spPr>
        <p:txBody>
          <a:bodyPr lIns="180000" tIns="180000" rIns="180000" bIns="180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128B71C-4260-4BF4-9186-ED78EC504971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603860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/>
          <p:nvPr/>
        </p:nvSpPr>
        <p:spPr>
          <a:xfrm>
            <a:off x="11760200" y="6804025"/>
            <a:ext cx="4318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3"/>
          <p:cNvSpPr/>
          <p:nvPr/>
        </p:nvSpPr>
        <p:spPr>
          <a:xfrm>
            <a:off x="0" y="6804025"/>
            <a:ext cx="9780588" cy="5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4"/>
          <p:cNvSpPr/>
          <p:nvPr/>
        </p:nvSpPr>
        <p:spPr>
          <a:xfrm>
            <a:off x="9780588" y="6804025"/>
            <a:ext cx="1979612" cy="539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5"/>
          <p:cNvSpPr/>
          <p:nvPr/>
        </p:nvSpPr>
        <p:spPr>
          <a:xfrm>
            <a:off x="8458200" y="2686050"/>
            <a:ext cx="3733800" cy="114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1" name="Picture Placeholder 4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780102" cy="6804025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o-RO" noProof="0"/>
              <a:t>Faceți clic pe pictogramă pentru a adăuga o imagine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58200" y="2798354"/>
            <a:ext cx="3733800" cy="1013684"/>
          </a:xfrm>
          <a:solidFill>
            <a:schemeClr val="bg1"/>
          </a:solidFill>
        </p:spPr>
        <p:txBody>
          <a:bodyPr lIns="180000" tIns="180000" rIns="252000" bIns="180000" anchor="t"/>
          <a:lstStyle>
            <a:lvl1pPr algn="r">
              <a:defRPr lang="en-ZA" sz="6000" b="1" spc="-300" dirty="0"/>
            </a:lvl1pPr>
          </a:lstStyle>
          <a:p>
            <a:pPr lvl="0"/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8458200" y="3957705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8458200" y="4306722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8458200" y="4655739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8"/>
          </p:nvPr>
        </p:nvSpPr>
        <p:spPr>
          <a:xfrm>
            <a:off x="8458200" y="5004756"/>
            <a:ext cx="2910342" cy="316800"/>
          </a:xfr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2CCAD2F2-7A70-4E53-B006-DB6ABD63BAFA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039854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o-RO" noProof="0"/>
              <a:t>Clic pentru editare stil titlu</a:t>
            </a:r>
            <a:endParaRPr lang="en-US" noProof="0"/>
          </a:p>
        </p:txBody>
      </p:sp>
      <p:sp>
        <p:nvSpPr>
          <p:cNvPr id="7" name="Subtitle 2"/>
          <p:cNvSpPr>
            <a:spLocks noGrp="1"/>
          </p:cNvSpPr>
          <p:nvPr>
            <p:ph type="body" sz="quarter" idx="32"/>
          </p:nvPr>
        </p:nvSpPr>
        <p:spPr>
          <a:xfrm>
            <a:off x="431800" y="1008000"/>
            <a:ext cx="11339513" cy="360000"/>
          </a:xfrm>
        </p:spPr>
        <p:txBody>
          <a:bodyPr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ro-RO" noProof="0"/>
              <a:t>Clic pentru editare stiluri text Coordonator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ro-RO" noProof="0"/>
              <a:t>Clic pentru editare stiluri text Coordonator</a:t>
            </a:r>
          </a:p>
          <a:p>
            <a:pPr lvl="1"/>
            <a:r>
              <a:rPr lang="ro-RO" noProof="0"/>
              <a:t>Al doilea nivel</a:t>
            </a:r>
          </a:p>
          <a:p>
            <a:pPr lvl="2"/>
            <a:r>
              <a:rPr lang="ro-RO" noProof="0"/>
              <a:t>Al treilea nivel</a:t>
            </a:r>
          </a:p>
          <a:p>
            <a:pPr lvl="3"/>
            <a:r>
              <a:rPr lang="ro-RO" noProof="0"/>
              <a:t>Al patrulea nivel</a:t>
            </a:r>
          </a:p>
          <a:p>
            <a:pPr lvl="4"/>
            <a:r>
              <a:rPr lang="ro-RO" noProof="0"/>
              <a:t>Al cincilea nivel</a:t>
            </a:r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/>
            </a:lvl1pPr>
          </a:lstStyle>
          <a:p>
            <a:fld id="{83D7E244-E322-43DE-B528-D143835927EF}" type="slidenum">
              <a:rPr lang="en-US" altLang="ro-RO"/>
              <a:pPr/>
              <a:t>‹#›</a:t>
            </a:fld>
            <a:endParaRPr lang="en-US" altLang="ro-RO"/>
          </a:p>
        </p:txBody>
      </p:sp>
    </p:spTree>
    <p:extLst>
      <p:ext uri="{BB962C8B-B14F-4D97-AF65-F5344CB8AC3E}">
        <p14:creationId xmlns:p14="http://schemas.microsoft.com/office/powerpoint/2010/main" val="1990993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780588" y="6370638"/>
            <a:ext cx="1979612" cy="433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9780588" y="6804025"/>
            <a:ext cx="1979612" cy="539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1" name="Freeform: Shape 30"/>
          <p:cNvSpPr/>
          <p:nvPr/>
        </p:nvSpPr>
        <p:spPr>
          <a:xfrm>
            <a:off x="0" y="6370638"/>
            <a:ext cx="9780588" cy="433387"/>
          </a:xfrm>
          <a:custGeom>
            <a:avLst/>
            <a:gdLst>
              <a:gd name="connsiteX0" fmla="*/ 0 w 9780102"/>
              <a:gd name="connsiteY0" fmla="*/ 0 h 432000"/>
              <a:gd name="connsiteX1" fmla="*/ 9780102 w 9780102"/>
              <a:gd name="connsiteY1" fmla="*/ 0 h 432000"/>
              <a:gd name="connsiteX2" fmla="*/ 9780102 w 9780102"/>
              <a:gd name="connsiteY2" fmla="*/ 432000 h 432000"/>
              <a:gd name="connsiteX3" fmla="*/ 0 w 9780102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80102" h="432000">
                <a:moveTo>
                  <a:pt x="0" y="0"/>
                </a:moveTo>
                <a:lnTo>
                  <a:pt x="9780102" y="0"/>
                </a:lnTo>
                <a:lnTo>
                  <a:pt x="9780102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800" y="431800"/>
            <a:ext cx="11328400" cy="4318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noProof="0"/>
              <a:t>Click to edit page title</a:t>
            </a:r>
          </a:p>
        </p:txBody>
      </p:sp>
      <p:sp>
        <p:nvSpPr>
          <p:cNvPr id="1030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511300"/>
            <a:ext cx="113284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o-RO" altLang="ro-RO"/>
              <a:t>Clic pentru editare stiluri text Coordonator</a:t>
            </a:r>
          </a:p>
          <a:p>
            <a:pPr lvl="1"/>
            <a:r>
              <a:rPr lang="ro-RO" altLang="ro-RO"/>
              <a:t>Al doilea nivel</a:t>
            </a:r>
          </a:p>
          <a:p>
            <a:pPr lvl="2"/>
            <a:r>
              <a:rPr lang="ro-RO" altLang="ro-RO"/>
              <a:t>Al treilea nivel</a:t>
            </a:r>
          </a:p>
          <a:p>
            <a:pPr lvl="3"/>
            <a:r>
              <a:rPr lang="ro-RO" altLang="ro-RO"/>
              <a:t>Al patrulea nivel</a:t>
            </a:r>
          </a:p>
          <a:p>
            <a:pPr lvl="4"/>
            <a:r>
              <a:rPr lang="ro-RO" altLang="ro-RO"/>
              <a:t>Al cincilea nivel</a:t>
            </a:r>
            <a:endParaRPr lang="en-US" alt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1800" y="6440488"/>
            <a:ext cx="5664200" cy="293687"/>
          </a:xfrm>
          <a:prstGeom prst="rect">
            <a:avLst/>
          </a:prstGeom>
          <a:noFill/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60200" y="6370638"/>
            <a:ext cx="431800" cy="4333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fld id="{DEE5E3D4-E76C-475D-8AB6-A37CB70E2F4B}" type="slidenum">
              <a:rPr lang="en-US" altLang="ro-RO"/>
              <a:pPr/>
              <a:t>‹#›</a:t>
            </a:fld>
            <a:endParaRPr lang="en-US" altLang="ro-RO"/>
          </a:p>
        </p:txBody>
      </p:sp>
      <p:sp>
        <p:nvSpPr>
          <p:cNvPr id="4" name="TextBox 3"/>
          <p:cNvSpPr txBox="1"/>
          <p:nvPr/>
        </p:nvSpPr>
        <p:spPr>
          <a:xfrm>
            <a:off x="10242550" y="6423025"/>
            <a:ext cx="1054100" cy="381000"/>
          </a:xfrm>
          <a:prstGeom prst="rect">
            <a:avLst/>
          </a:prstGeom>
          <a:noFill/>
        </p:spPr>
        <p:txBody>
          <a:bodyPr tIns="108000" bIns="0" anchor="ctr">
            <a:spAutoFit/>
          </a:bodyPr>
          <a:lstStyle/>
          <a:p>
            <a:pPr algn="r" eaLnBrk="1" fontAlgn="auto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500" b="1" spc="-100" dirty="0">
                <a:solidFill>
                  <a:schemeClr val="accent1"/>
                </a:solidFill>
                <a:latin typeface="+mj-lt"/>
              </a:rPr>
              <a:t>TREY</a:t>
            </a:r>
            <a:r>
              <a:rPr lang="en-US" sz="1600" b="1" spc="-100" dirty="0">
                <a:solidFill>
                  <a:schemeClr val="accent1"/>
                </a:solidFill>
                <a:latin typeface="+mj-lt"/>
              </a:rPr>
              <a:t> </a:t>
            </a:r>
            <a:br>
              <a:rPr lang="en-US" sz="1600" b="1" spc="-100" dirty="0">
                <a:solidFill>
                  <a:schemeClr val="accent1"/>
                </a:solidFill>
                <a:latin typeface="+mj-lt"/>
              </a:rPr>
            </a:br>
            <a:r>
              <a:rPr lang="en-US" sz="1200" spc="14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research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804025"/>
            <a:ext cx="9780588" cy="5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1760200" y="6804025"/>
            <a:ext cx="431800" cy="5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8" name="Straight Connector 17"/>
          <p:cNvCxnSpPr>
            <a:cxnSpLocks/>
          </p:cNvCxnSpPr>
          <p:nvPr/>
        </p:nvCxnSpPr>
        <p:spPr>
          <a:xfrm flipH="1">
            <a:off x="0" y="6370638"/>
            <a:ext cx="1219200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688" r:id="rId7"/>
    <p:sldLayoutId id="2147483705" r:id="rId8"/>
    <p:sldLayoutId id="2147483689" r:id="rId9"/>
    <p:sldLayoutId id="2147483690" r:id="rId10"/>
    <p:sldLayoutId id="2147483691" r:id="rId11"/>
    <p:sldLayoutId id="2147483692" r:id="rId12"/>
    <p:sldLayoutId id="2147483706" r:id="rId13"/>
    <p:sldLayoutId id="2147483707" r:id="rId14"/>
    <p:sldLayoutId id="2147483693" r:id="rId15"/>
    <p:sldLayoutId id="2147483694" r:id="rId16"/>
    <p:sldLayoutId id="2147483708" r:id="rId17"/>
    <p:sldLayoutId id="2147483709" r:id="rId18"/>
    <p:sldLayoutId id="2147483710" r:id="rId19"/>
    <p:sldLayoutId id="2147483695" r:id="rId20"/>
    <p:sldLayoutId id="2147483696" r:id="rId21"/>
    <p:sldLayoutId id="2147483697" r:id="rId22"/>
    <p:sldLayoutId id="2147483698" r:id="rId23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 kern="1200" spc="-1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404040"/>
          </a:solidFill>
          <a:latin typeface="Corbel" panose="020B0503020204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404040"/>
          </a:solidFill>
          <a:latin typeface="Corbel" panose="020B0503020204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404040"/>
          </a:solidFill>
          <a:latin typeface="Corbel" panose="020B0503020204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404040"/>
          </a:solidFill>
          <a:latin typeface="Corbel" panose="020B0503020204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404040"/>
          </a:solidFill>
          <a:latin typeface="Corbel" panose="020B0503020204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404040"/>
          </a:solidFill>
          <a:latin typeface="Corbel" panose="020B0503020204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404040"/>
          </a:solidFill>
          <a:latin typeface="Corbel" panose="020B0503020204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404040"/>
          </a:solidFill>
          <a:latin typeface="Corbel" panose="020B0503020204020204" pitchFamily="34" charset="0"/>
        </a:defRPr>
      </a:lvl9pPr>
    </p:titleStyle>
    <p:bodyStyle>
      <a:lvl1pPr marL="266700" indent="-2667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542925" indent="-276225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809625" indent="-2667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76325" indent="-2667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1343025" indent="-2667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micsunica.berechet@ggesprl.ro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572"/>
            <a:ext cx="9780588" cy="6546881"/>
          </a:xfr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244600" y="449263"/>
            <a:ext cx="8991600" cy="1836737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o-RO" altLang="ro-RO" sz="3600" dirty="0">
                <a:solidFill>
                  <a:schemeClr val="tx1"/>
                </a:solidFill>
              </a:rPr>
              <a:t>Oferta tehnică și financiară privind desemnarea</a:t>
            </a:r>
            <a:r>
              <a:rPr lang="it-IT" altLang="ro-RO" sz="3600" dirty="0">
                <a:solidFill>
                  <a:schemeClr val="tx1"/>
                </a:solidFill>
              </a:rPr>
              <a:t> </a:t>
            </a:r>
            <a:r>
              <a:rPr lang="ro-RO" altLang="ro-RO" sz="3600" dirty="0">
                <a:solidFill>
                  <a:schemeClr val="tx1"/>
                </a:solidFill>
              </a:rPr>
              <a:t>lichidatorului </a:t>
            </a:r>
            <a:r>
              <a:rPr lang="es-ES" altLang="ro-RO" sz="3600" dirty="0">
                <a:solidFill>
                  <a:schemeClr val="tx1"/>
                </a:solidFill>
              </a:rPr>
              <a:t>judiciar al</a:t>
            </a:r>
            <a:r>
              <a:rPr lang="ro-RO" altLang="ro-RO" sz="3600" dirty="0">
                <a:solidFill>
                  <a:schemeClr val="tx1"/>
                </a:solidFill>
              </a:rPr>
              <a:t> </a:t>
            </a:r>
            <a:r>
              <a:rPr lang="en-GB" altLang="ro-RO" sz="3600" dirty="0">
                <a:solidFill>
                  <a:schemeClr val="tx1"/>
                </a:solidFill>
              </a:rPr>
              <a:t> </a:t>
            </a:r>
            <a:r>
              <a:rPr lang="ro-RO" altLang="ro-RO" sz="3600" dirty="0"/>
              <a:t>TEHNOLOGICA RADION </a:t>
            </a:r>
            <a:r>
              <a:rPr lang="en-US" altLang="ro-RO" sz="3600" dirty="0"/>
              <a:t>S</a:t>
            </a:r>
            <a:r>
              <a:rPr lang="ro-RO" altLang="ro-RO" sz="3600" dirty="0"/>
              <a:t>.R.L.</a:t>
            </a:r>
            <a:br>
              <a:rPr lang="ro-RO" altLang="ro-RO" sz="4000" dirty="0"/>
            </a:br>
            <a:endParaRPr lang="en-US" altLang="ro-RO" sz="4000" dirty="0">
              <a:solidFill>
                <a:schemeClr val="accent1"/>
              </a:solidFill>
            </a:endParaRPr>
          </a:p>
        </p:txBody>
      </p:sp>
      <p:sp>
        <p:nvSpPr>
          <p:cNvPr id="16388" name="Subtitle 3"/>
          <p:cNvSpPr>
            <a:spLocks noGrp="1" noChangeArrowheads="1"/>
          </p:cNvSpPr>
          <p:nvPr>
            <p:ph type="subTitle" idx="1"/>
          </p:nvPr>
        </p:nvSpPr>
        <p:spPr>
          <a:xfrm>
            <a:off x="3200400" y="4071938"/>
            <a:ext cx="6580188" cy="1585912"/>
          </a:xfrm>
          <a:solidFill>
            <a:schemeClr val="tx1">
              <a:alpha val="79999"/>
            </a:schemeClr>
          </a:solidFill>
        </p:spPr>
        <p:txBody>
          <a:bodyPr/>
          <a:lstStyle/>
          <a:p>
            <a:r>
              <a:rPr lang="en-GB" altLang="ro-RO" dirty="0"/>
              <a:t>cu </a:t>
            </a:r>
            <a:r>
              <a:rPr lang="en-GB" altLang="ro-RO" dirty="0" err="1"/>
              <a:t>sediul</a:t>
            </a:r>
            <a:r>
              <a:rPr lang="en-GB" altLang="ro-RO" dirty="0"/>
              <a:t> in Bucuresti </a:t>
            </a:r>
            <a:endParaRPr lang="ro-RO" altLang="ro-RO" dirty="0"/>
          </a:p>
          <a:p>
            <a:r>
              <a:rPr lang="ro-RO" altLang="ro-RO" dirty="0"/>
              <a:t>Dosar</a:t>
            </a:r>
            <a:r>
              <a:rPr lang="en-US" altLang="ro-RO" dirty="0"/>
              <a:t> nr.29969/3/2014 </a:t>
            </a:r>
            <a:r>
              <a:rPr lang="ro-RO" altLang="ro-RO" dirty="0"/>
              <a:t> Tribunalul BUCURESTI</a:t>
            </a:r>
          </a:p>
        </p:txBody>
      </p:sp>
      <p:sp>
        <p:nvSpPr>
          <p:cNvPr id="2" name="Dreptunghi 1"/>
          <p:cNvSpPr/>
          <p:nvPr/>
        </p:nvSpPr>
        <p:spPr>
          <a:xfrm>
            <a:off x="4167555" y="3228945"/>
            <a:ext cx="38568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o-RO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S.P.R.L. FILIALA BUCURESTI</a:t>
            </a:r>
            <a:endParaRPr lang="ro-RO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4" name="Picture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4303" y="1367631"/>
            <a:ext cx="146177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2858" y="3545371"/>
            <a:ext cx="1724660" cy="623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Exper</a:t>
            </a:r>
            <a:r>
              <a:rPr lang="ro-RO" dirty="0"/>
              <a:t>ți în cadrul societății Maestro SPRL filiala București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2"/>
          </p:nvPr>
        </p:nvSpPr>
        <p:spPr>
          <a:xfrm>
            <a:off x="431800" y="882873"/>
            <a:ext cx="10926675" cy="360000"/>
          </a:xfrm>
        </p:spPr>
        <p:txBody>
          <a:bodyPr/>
          <a:lstStyle/>
          <a:p>
            <a:r>
              <a:rPr lang="it-IT" dirty="0"/>
              <a:t>Personal calificat afectat procedurii de insolven</a:t>
            </a:r>
            <a:r>
              <a:rPr lang="ro-RO" dirty="0"/>
              <a:t>ță</a:t>
            </a:r>
            <a:r>
              <a:rPr lang="it-IT" dirty="0"/>
              <a:t>, practicieni </a:t>
            </a:r>
            <a:r>
              <a:rPr lang="ro-RO" dirty="0"/>
              <a:t>î</a:t>
            </a:r>
            <a:r>
              <a:rPr lang="it-IT" dirty="0"/>
              <a:t>n insolven</a:t>
            </a:r>
            <a:r>
              <a:rPr lang="ro-RO" dirty="0"/>
              <a:t>ță</a:t>
            </a:r>
            <a:r>
              <a:rPr lang="it-IT" dirty="0"/>
              <a:t> compatibili:</a:t>
            </a:r>
            <a:endParaRPr lang="ro-RO" dirty="0"/>
          </a:p>
          <a:p>
            <a:endParaRPr lang="ro-RO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15637" y="1974426"/>
            <a:ext cx="5567900" cy="866578"/>
          </a:xfrm>
          <a:noFill/>
        </p:spPr>
        <p:txBody>
          <a:bodyPr/>
          <a:lstStyle/>
          <a:p>
            <a:r>
              <a:rPr lang="ro-RO" sz="1200" dirty="0"/>
              <a:t>Membru titular al Uniunii Nationale a Practicienilor in Insolventa din Romania Practician in insolventa colaborator – Contractul de colaborare datand din 01.12.2015</a:t>
            </a:r>
          </a:p>
          <a:p>
            <a:r>
              <a:rPr lang="ro-RO" sz="1200" dirty="0"/>
              <a:t>Profesia inginer, Facultatea Politehnica Universitatea Iasi</a:t>
            </a:r>
          </a:p>
          <a:p>
            <a:endParaRPr lang="ro-RO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15637" y="1332407"/>
            <a:ext cx="5171439" cy="463176"/>
          </a:xfrm>
        </p:spPr>
        <p:txBody>
          <a:bodyPr/>
          <a:lstStyle/>
          <a:p>
            <a:pPr marL="0" indent="0">
              <a:buNone/>
            </a:pPr>
            <a:r>
              <a:rPr lang="ro-RO" sz="2400" b="1" dirty="0"/>
              <a:t>Stoian Doina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C4EDC760-4ACC-429B-8F71-E9E112A44E57}" type="slidenum">
              <a:rPr lang="en-US" altLang="ro-RO" smtClean="0"/>
              <a:pPr/>
              <a:t>10</a:t>
            </a:fld>
            <a:endParaRPr lang="en-US" altLang="ro-RO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6221356" y="1205220"/>
            <a:ext cx="5448300" cy="358775"/>
          </a:xfrm>
        </p:spPr>
        <p:txBody>
          <a:bodyPr/>
          <a:lstStyle/>
          <a:p>
            <a:pPr marL="0" indent="0">
              <a:buNone/>
            </a:pPr>
            <a:r>
              <a:rPr lang="ro-RO" sz="2400" b="1" dirty="0"/>
              <a:t>Bogdan Stroe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sz="half" idx="4294967295"/>
          </p:nvPr>
        </p:nvSpPr>
        <p:spPr>
          <a:xfrm>
            <a:off x="5999900" y="1658650"/>
            <a:ext cx="5568100" cy="1231180"/>
          </a:xfrm>
        </p:spPr>
        <p:txBody>
          <a:bodyPr/>
          <a:lstStyle/>
          <a:p>
            <a:r>
              <a:rPr lang="ro-RO" sz="1200" dirty="0"/>
              <a:t>Membru titular al Uniunii Nationale a Practicienilor in Insolventa din Romania;</a:t>
            </a:r>
          </a:p>
          <a:p>
            <a:r>
              <a:rPr lang="ro-RO" sz="1200" dirty="0"/>
              <a:t>Avocat membru al Baroului Bucuresti, </a:t>
            </a:r>
          </a:p>
          <a:p>
            <a:r>
              <a:rPr lang="ro-RO" sz="1200" dirty="0"/>
              <a:t>Practician in insolventa colaborator - Contractul de colaborare datand din 01.11.2018</a:t>
            </a:r>
          </a:p>
          <a:p>
            <a:r>
              <a:rPr lang="ro-RO" sz="1200" dirty="0"/>
              <a:t>Licentiat in drept (Facultatea de Drept – Universitatea Bucuresti)</a:t>
            </a:r>
          </a:p>
          <a:p>
            <a:endParaRPr lang="ro-RO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 bwMode="auto">
          <a:xfrm>
            <a:off x="624000" y="3061420"/>
            <a:ext cx="5472000" cy="3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Spinoche Raluca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 bwMode="auto">
          <a:xfrm>
            <a:off x="6096000" y="3131848"/>
            <a:ext cx="5472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b="1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42925" indent="-276225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09625" indent="-2667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076325" indent="-2667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343025" indent="-2667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dirty="0"/>
              <a:t>Mihailov Ciprian-Paul</a:t>
            </a:r>
          </a:p>
        </p:txBody>
      </p:sp>
      <p:sp>
        <p:nvSpPr>
          <p:cNvPr id="12" name="Content Placeholder 4"/>
          <p:cNvSpPr txBox="1">
            <a:spLocks/>
          </p:cNvSpPr>
          <p:nvPr/>
        </p:nvSpPr>
        <p:spPr bwMode="auto">
          <a:xfrm>
            <a:off x="515637" y="3598907"/>
            <a:ext cx="5483893" cy="26185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2925" indent="-276225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9625" indent="-2667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76325" indent="-2667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43025" indent="-2667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sz="1200" dirty="0"/>
              <a:t>Membru titular al Uniunii Nationale a Practicienilor in Insolventa din Romania</a:t>
            </a:r>
          </a:p>
          <a:p>
            <a:r>
              <a:rPr lang="ro-RO" sz="1200" dirty="0"/>
              <a:t>Absolventa a Facultatii Management Financiar Contabil din cadrul Universitatii din Craiova - 2002;</a:t>
            </a:r>
          </a:p>
          <a:p>
            <a:r>
              <a:rPr lang="ro-RO" sz="1200" dirty="0"/>
              <a:t>Absolventa Management Maritim si Portuar - master in cadrul Facultatii de navigatie si transport naval din cadrul Universitatea Maritima Constanta - 2004</a:t>
            </a:r>
          </a:p>
          <a:p>
            <a:r>
              <a:rPr lang="ro-RO" sz="1200" dirty="0"/>
              <a:t>Expert contabil in cadrul CECCAR din anul 2010</a:t>
            </a:r>
          </a:p>
          <a:p>
            <a:r>
              <a:rPr lang="ro-RO" sz="1200" dirty="0"/>
              <a:t>Mediator – 2010</a:t>
            </a:r>
          </a:p>
          <a:p>
            <a:r>
              <a:rPr lang="ro-RO" sz="1200" dirty="0"/>
              <a:t>Inspector resurse umane - 2011</a:t>
            </a:r>
          </a:p>
          <a:p>
            <a:r>
              <a:rPr lang="ro-RO" sz="1200" dirty="0"/>
              <a:t>Consultant fiscal - 2017</a:t>
            </a:r>
          </a:p>
          <a:p>
            <a:r>
              <a:rPr lang="ro-RO" sz="1200" dirty="0"/>
              <a:t>Contractul de colaborare datand din 01/30.04.2018</a:t>
            </a:r>
          </a:p>
          <a:p>
            <a:endParaRPr lang="ro-RO" dirty="0"/>
          </a:p>
        </p:txBody>
      </p:sp>
      <p:sp>
        <p:nvSpPr>
          <p:cNvPr id="13" name="Text Placeholder 6"/>
          <p:cNvSpPr txBox="1">
            <a:spLocks/>
          </p:cNvSpPr>
          <p:nvPr/>
        </p:nvSpPr>
        <p:spPr bwMode="auto">
          <a:xfrm>
            <a:off x="5999530" y="3602159"/>
            <a:ext cx="5469549" cy="157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42925" indent="-276225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09625" indent="-2667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076325" indent="-2667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343025" indent="-26670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sz="1200" dirty="0"/>
              <a:t>Membru titular al Uniunii Nationale a Practicienilor in Insolventa din Romania</a:t>
            </a:r>
          </a:p>
          <a:p>
            <a:r>
              <a:rPr lang="ro-RO" sz="1200" dirty="0"/>
              <a:t>Consilier juridic angajat cu Contract Individual de Munca – nr. 24/29.05.2017);</a:t>
            </a:r>
          </a:p>
          <a:p>
            <a:r>
              <a:rPr lang="ro-RO" sz="1200" dirty="0"/>
              <a:t>Licentiat in drept  (Facultatra de Drept si Stiinte Administrative – Universitatea Ovidius), </a:t>
            </a:r>
          </a:p>
          <a:p>
            <a:r>
              <a:rPr lang="ro-RO" sz="1200" dirty="0"/>
              <a:t>Master in Drept Maritim;</a:t>
            </a:r>
          </a:p>
          <a:p>
            <a:r>
              <a:rPr lang="ro-RO" sz="1200" dirty="0"/>
              <a:t>Expert achizitii publice acreditat ANC din 2015;</a:t>
            </a:r>
          </a:p>
        </p:txBody>
      </p:sp>
    </p:spTree>
    <p:extLst>
      <p:ext uri="{BB962C8B-B14F-4D97-AF65-F5344CB8AC3E}">
        <p14:creationId xmlns:p14="http://schemas.microsoft.com/office/powerpoint/2010/main" val="1170175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431800"/>
            <a:ext cx="11339513" cy="43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dirty="0"/>
              <a:t>Coordonatori de proiect în cadrul societății General Grup Expert SPRL</a:t>
            </a:r>
          </a:p>
        </p:txBody>
      </p:sp>
      <p:sp>
        <p:nvSpPr>
          <p:cNvPr id="27651" name="Text Placeholder 2"/>
          <p:cNvSpPr>
            <a:spLocks noGrp="1" noChangeArrowheads="1"/>
          </p:cNvSpPr>
          <p:nvPr>
            <p:ph type="body" sz="quarter" idx="32"/>
          </p:nvPr>
        </p:nvSpPr>
        <p:spPr>
          <a:xfrm>
            <a:off x="431800" y="1008063"/>
            <a:ext cx="11339513" cy="360362"/>
          </a:xfrm>
        </p:spPr>
        <p:txBody>
          <a:bodyPr/>
          <a:lstStyle/>
          <a:p>
            <a:r>
              <a:rPr lang="fr-FR" altLang="ro-RO" dirty="0" err="1"/>
              <a:t>Coordonarea</a:t>
            </a:r>
            <a:r>
              <a:rPr lang="fr-FR" altLang="ro-RO" dirty="0"/>
              <a:t> </a:t>
            </a:r>
            <a:r>
              <a:rPr lang="fr-FR" altLang="ro-RO" dirty="0" err="1"/>
              <a:t>echipei</a:t>
            </a:r>
            <a:r>
              <a:rPr lang="fr-FR" altLang="ro-RO" dirty="0"/>
              <a:t> de </a:t>
            </a:r>
            <a:r>
              <a:rPr lang="fr-FR" altLang="ro-RO" dirty="0" err="1"/>
              <a:t>lucru</a:t>
            </a:r>
            <a:r>
              <a:rPr lang="fr-FR" altLang="ro-RO" dirty="0"/>
              <a:t> </a:t>
            </a:r>
            <a:r>
              <a:rPr lang="en-US" altLang="ro-RO" dirty="0"/>
              <a:t>cu </a:t>
            </a:r>
            <a:r>
              <a:rPr lang="en-US" altLang="ro-RO" dirty="0" err="1"/>
              <a:t>privire</a:t>
            </a:r>
            <a:r>
              <a:rPr lang="en-US" altLang="ro-RO" dirty="0"/>
              <a:t> la </a:t>
            </a:r>
            <a:r>
              <a:rPr lang="ro-RO" altLang="ro-RO" dirty="0"/>
              <a:t>prestarea serviciilor   in procedura de faliment  a TEHNOLOGICA RADION SRL </a:t>
            </a:r>
            <a:r>
              <a:rPr lang="fr-FR" altLang="ro-RO" dirty="0"/>
              <a:t>se va </a:t>
            </a:r>
            <a:r>
              <a:rPr lang="fr-FR" altLang="ro-RO" dirty="0" err="1"/>
              <a:t>realiza</a:t>
            </a:r>
            <a:r>
              <a:rPr lang="fr-FR" altLang="ro-RO" dirty="0"/>
              <a:t> de </a:t>
            </a:r>
            <a:r>
              <a:rPr lang="fr-FR" altLang="ro-RO" dirty="0" err="1"/>
              <a:t>catre</a:t>
            </a:r>
            <a:r>
              <a:rPr lang="fr-FR" altLang="ro-RO" dirty="0"/>
              <a:t> :</a:t>
            </a:r>
            <a:endParaRPr lang="ro-RO" altLang="ro-RO" dirty="0"/>
          </a:p>
          <a:p>
            <a:endParaRPr lang="ro-RO" altLang="ro-RO" dirty="0"/>
          </a:p>
        </p:txBody>
      </p:sp>
      <p:sp>
        <p:nvSpPr>
          <p:cNvPr id="27652" name="Text Placeholder 3"/>
          <p:cNvSpPr>
            <a:spLocks noGrp="1" noChangeArrowheads="1"/>
          </p:cNvSpPr>
          <p:nvPr>
            <p:ph type="body" idx="1"/>
          </p:nvPr>
        </p:nvSpPr>
        <p:spPr>
          <a:xfrm>
            <a:off x="431800" y="1691739"/>
            <a:ext cx="5472113" cy="360363"/>
          </a:xfrm>
        </p:spPr>
        <p:txBody>
          <a:bodyPr/>
          <a:lstStyle/>
          <a:p>
            <a:r>
              <a:rPr lang="en-US" altLang="ro-RO" dirty="0">
                <a:solidFill>
                  <a:srgbClr val="404040"/>
                </a:solidFill>
              </a:rPr>
              <a:t>ION POPESCU</a:t>
            </a:r>
            <a:endParaRPr lang="ro-RO" altLang="ro-RO" dirty="0">
              <a:solidFill>
                <a:srgbClr val="404040"/>
              </a:solidFill>
            </a:endParaRPr>
          </a:p>
        </p:txBody>
      </p:sp>
      <p:sp>
        <p:nvSpPr>
          <p:cNvPr id="27653" name="Content Placeholder 4"/>
          <p:cNvSpPr>
            <a:spLocks noGrp="1" noChangeArrowheads="1"/>
          </p:cNvSpPr>
          <p:nvPr>
            <p:ph sz="half" idx="2"/>
          </p:nvPr>
        </p:nvSpPr>
        <p:spPr>
          <a:xfrm>
            <a:off x="431800" y="2066568"/>
            <a:ext cx="5472113" cy="3376613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A</a:t>
            </a:r>
            <a:r>
              <a:rPr lang="it-IT" altLang="ro-RO" sz="1200" dirty="0">
                <a:solidFill>
                  <a:srgbClr val="404040"/>
                </a:solidFill>
              </a:rPr>
              <a:t>sociat in cadrul societatii profesionale de insolventa  General Grup Expert SPRL </a:t>
            </a:r>
            <a:r>
              <a:rPr lang="ro-RO" sz="1200" dirty="0"/>
              <a:t>infiintata din anul 2006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Practician in insolventa -m</a:t>
            </a:r>
            <a:r>
              <a:rPr lang="it-IT" altLang="ro-RO" sz="1200" dirty="0">
                <a:solidFill>
                  <a:srgbClr val="404040"/>
                </a:solidFill>
              </a:rPr>
              <a:t>embru al Uniunii Nationale a Practicienilor in Insolventa din Romania</a:t>
            </a:r>
          </a:p>
          <a:p>
            <a:pPr marL="0" lvl="0" indent="0">
              <a:buNone/>
            </a:pPr>
            <a:r>
              <a:rPr lang="ro-RO" sz="1200" dirty="0"/>
              <a:t>Absolvent al Institutul Politehnic Brasov – Facultatea Industrializarea Lemnului, anul 1967;</a:t>
            </a:r>
            <a:endParaRPr lang="en-US" sz="1200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ro-RO" sz="1200" dirty="0">
                <a:solidFill>
                  <a:schemeClr val="tx1"/>
                </a:solidFill>
              </a:rPr>
              <a:t>Inginer mecanic in industria lemnului;</a:t>
            </a:r>
            <a:endParaRPr lang="en-US" sz="1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ro-RO" altLang="ro-RO" sz="1200" b="1" dirty="0">
                <a:solidFill>
                  <a:schemeClr val="tx1"/>
                </a:solidFill>
              </a:rPr>
              <a:t>ion.popescu@ggesprl.ro </a:t>
            </a:r>
            <a:endParaRPr lang="en-US" altLang="ro-RO" sz="1200" b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en-US" altLang="ro-RO" sz="1200" b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ro-RO" sz="2400" b="1" dirty="0">
                <a:solidFill>
                  <a:schemeClr val="tx1"/>
                </a:solidFill>
              </a:rPr>
              <a:t>ADRIANA POPESCU</a:t>
            </a:r>
            <a:endParaRPr lang="ro-RO" altLang="ro-RO" sz="2400" b="1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ro-RO" altLang="ro-RO" sz="1200" dirty="0">
                <a:solidFill>
                  <a:schemeClr val="tx1"/>
                </a:solidFill>
              </a:rPr>
              <a:t>A</a:t>
            </a:r>
            <a:r>
              <a:rPr lang="it-IT" altLang="ro-RO" sz="1200" dirty="0">
                <a:solidFill>
                  <a:schemeClr val="tx1"/>
                </a:solidFill>
              </a:rPr>
              <a:t>sociat in cadrul societatii profesionale de insolventa General Grup Expert SPRL </a:t>
            </a:r>
            <a:endParaRPr lang="ro-RO" altLang="ro-RO" sz="1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chemeClr val="tx1"/>
                </a:solidFill>
              </a:rPr>
              <a:t>Practician in insolventa -m</a:t>
            </a:r>
            <a:r>
              <a:rPr lang="it-IT" altLang="ro-RO" sz="1200" dirty="0">
                <a:solidFill>
                  <a:schemeClr val="tx1"/>
                </a:solidFill>
              </a:rPr>
              <a:t>embru al Uniunii Nationale a Practicienilor in Insolventa din Romania</a:t>
            </a:r>
            <a:endParaRPr lang="ro-RO" altLang="ro-RO" sz="1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ro-RO" sz="1200" dirty="0" err="1">
                <a:solidFill>
                  <a:schemeClr val="tx1"/>
                </a:solidFill>
              </a:rPr>
              <a:t>Avocat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membru</a:t>
            </a:r>
            <a:r>
              <a:rPr lang="en-US" altLang="ro-RO" sz="1200" dirty="0">
                <a:solidFill>
                  <a:schemeClr val="tx1"/>
                </a:solidFill>
              </a:rPr>
              <a:t> al </a:t>
            </a:r>
            <a:r>
              <a:rPr lang="en-US" altLang="ro-RO" sz="1200" dirty="0" err="1">
                <a:solidFill>
                  <a:schemeClr val="tx1"/>
                </a:solidFill>
              </a:rPr>
              <a:t>Baroului</a:t>
            </a:r>
            <a:r>
              <a:rPr lang="en-US" altLang="ro-RO" sz="1200" dirty="0">
                <a:solidFill>
                  <a:schemeClr val="tx1"/>
                </a:solidFill>
              </a:rPr>
              <a:t> Bucuresti</a:t>
            </a:r>
            <a:endParaRPr lang="ro-RO" altLang="ro-RO" sz="12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ro-RO" altLang="ro-RO" sz="1200" b="1" dirty="0">
                <a:solidFill>
                  <a:schemeClr val="tx1"/>
                </a:solidFill>
              </a:rPr>
              <a:t>adriana.popescu@ggesprl.ro</a:t>
            </a:r>
            <a:endParaRPr lang="ro-RO" altLang="ro-RO" dirty="0">
              <a:solidFill>
                <a:schemeClr val="tx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BF4F54F7-4C0C-4FDC-BB80-7C6AC0566B5A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11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7" name="Rectangle 6" descr="&quot;&quot;"/>
          <p:cNvSpPr/>
          <p:nvPr/>
        </p:nvSpPr>
        <p:spPr>
          <a:xfrm>
            <a:off x="431800" y="893763"/>
            <a:ext cx="1984375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7656" name="Text Placeholder 10"/>
          <p:cNvSpPr>
            <a:spLocks noGrp="1" noChangeArrowheads="1"/>
          </p:cNvSpPr>
          <p:nvPr>
            <p:ph type="body" sz="quarter" idx="13"/>
          </p:nvPr>
        </p:nvSpPr>
        <p:spPr>
          <a:xfrm>
            <a:off x="6300788" y="1720850"/>
            <a:ext cx="5470525" cy="358775"/>
          </a:xfrm>
        </p:spPr>
        <p:txBody>
          <a:bodyPr/>
          <a:lstStyle/>
          <a:p>
            <a:r>
              <a:rPr lang="en-US" altLang="ro-RO" dirty="0">
                <a:solidFill>
                  <a:schemeClr val="tx1"/>
                </a:solidFill>
              </a:rPr>
              <a:t>MICSUNICA BERECHET </a:t>
            </a:r>
            <a:endParaRPr lang="ro-RO" altLang="ro-RO" dirty="0">
              <a:solidFill>
                <a:schemeClr val="tx1"/>
              </a:solidFill>
            </a:endParaRPr>
          </a:p>
        </p:txBody>
      </p:sp>
      <p:sp>
        <p:nvSpPr>
          <p:cNvPr id="27657" name="Text Placeholder 9"/>
          <p:cNvSpPr>
            <a:spLocks noGrp="1" noChangeArrowheads="1"/>
          </p:cNvSpPr>
          <p:nvPr>
            <p:ph type="body" sz="quarter" idx="12"/>
          </p:nvPr>
        </p:nvSpPr>
        <p:spPr>
          <a:xfrm>
            <a:off x="6130345" y="1996225"/>
            <a:ext cx="5744000" cy="3459833"/>
          </a:xfrm>
        </p:spPr>
        <p:txBody>
          <a:bodyPr/>
          <a:lstStyle/>
          <a:p>
            <a:pPr lvl="0"/>
            <a:endParaRPr lang="en-US" sz="1000" dirty="0"/>
          </a:p>
          <a:p>
            <a:pPr lvl="0"/>
            <a:r>
              <a:rPr lang="ro-RO" sz="1200" dirty="0">
                <a:solidFill>
                  <a:schemeClr val="tx1"/>
                </a:solidFill>
              </a:rPr>
              <a:t>Membru titular al Uniunii Nationale a Practicienilor in Insolventa din Romania din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o-RO" sz="1200" dirty="0">
                <a:solidFill>
                  <a:schemeClr val="tx1"/>
                </a:solidFill>
              </a:rPr>
              <a:t> anul 2021;</a:t>
            </a:r>
            <a:endParaRPr lang="en-US" sz="1200" dirty="0">
              <a:solidFill>
                <a:schemeClr val="tx1"/>
              </a:solidFill>
            </a:endParaRPr>
          </a:p>
          <a:p>
            <a:pPr lvl="0"/>
            <a:r>
              <a:rPr lang="ro-RO" sz="1200" dirty="0">
                <a:solidFill>
                  <a:schemeClr val="tx1"/>
                </a:solidFill>
              </a:rPr>
              <a:t>Economist -Licentiat in Finante Banci (Facultatea Finante Banci – Universitatea Spiru Haret)</a:t>
            </a:r>
            <a:endParaRPr lang="en-US" sz="1200" dirty="0">
              <a:solidFill>
                <a:schemeClr val="tx1"/>
              </a:solidFill>
            </a:endParaRPr>
          </a:p>
          <a:p>
            <a:pPr lvl="0"/>
            <a:r>
              <a:rPr lang="ro-RO" sz="1200" dirty="0">
                <a:solidFill>
                  <a:schemeClr val="tx1"/>
                </a:solidFill>
              </a:rPr>
              <a:t>Angajat economist in cadrul General Group Expert SPRL in per. 31.05.20212 – 03.01.2021;</a:t>
            </a:r>
            <a:endParaRPr lang="en-US" sz="1200" dirty="0">
              <a:solidFill>
                <a:schemeClr val="tx1"/>
              </a:solidFill>
            </a:endParaRPr>
          </a:p>
          <a:p>
            <a:pPr lvl="0"/>
            <a:r>
              <a:rPr lang="ro-RO" sz="1200" dirty="0">
                <a:solidFill>
                  <a:schemeClr val="tx1"/>
                </a:solidFill>
              </a:rPr>
              <a:t>Angajat lichidator in cadrul General Group Expert SPRL din 04.01.2021 – Contract de munca nr. 4 din 31.05.2012;</a:t>
            </a:r>
            <a:endParaRPr lang="en-US" sz="1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200" b="1" dirty="0">
                <a:solidFill>
                  <a:schemeClr val="tx1"/>
                </a:solidFill>
              </a:rPr>
              <a:t>       </a:t>
            </a:r>
            <a:r>
              <a:rPr lang="ro-RO" sz="1200" b="1" u="sng" dirty="0">
                <a:solidFill>
                  <a:schemeClr val="tx1"/>
                </a:solidFill>
              </a:rPr>
              <a:t> </a:t>
            </a:r>
            <a:r>
              <a:rPr lang="en-US" sz="1200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micsunica.berechet@ggesprl.ro</a:t>
            </a:r>
            <a:endParaRPr lang="en-US" sz="1200" u="sng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ro-RO" altLang="ro-RO" sz="1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 descr="hand clappin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/>
          <a:srcRect l="7" r="7"/>
          <a:stretch>
            <a:fillRect/>
          </a:stretch>
        </p:blipFill>
        <p:spPr>
          <a:xfrm>
            <a:off x="0" y="0"/>
            <a:ext cx="9780588" cy="6804025"/>
          </a:xfrm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6372225" y="681038"/>
            <a:ext cx="5819775" cy="10128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>
                <a:solidFill>
                  <a:schemeClr val="tx1">
                    <a:lumMod val="75000"/>
                    <a:lumOff val="25000"/>
                  </a:schemeClr>
                </a:solidFill>
              </a:rPr>
              <a:t>Cu </a:t>
            </a:r>
            <a:r>
              <a:rPr lang="ro-RO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consideratie</a:t>
            </a:r>
            <a:r>
              <a:rPr lang="ro-RO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9"/>
          </p:nvPr>
        </p:nvSpPr>
        <p:spPr>
          <a:solidFill>
            <a:schemeClr val="tx1">
              <a:lumMod val="95000"/>
              <a:lumOff val="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2131C433-1CC6-4C63-B2BE-93BDB09ADD0F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12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pic>
        <p:nvPicPr>
          <p:cNvPr id="1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5409" y="2374901"/>
            <a:ext cx="146177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440" y="4104767"/>
            <a:ext cx="1724660" cy="623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Hand writing on post-it note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/>
          <a:srcRect l="5" r="5"/>
          <a:stretch/>
        </p:blipFill>
        <p:spPr>
          <a:xfrm>
            <a:off x="0" y="0"/>
            <a:ext cx="6096000" cy="637063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1252" y="1824037"/>
            <a:ext cx="6642100" cy="1123950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o-RO" dirty="0"/>
              <a:t>Propunerea </a:t>
            </a:r>
            <a:r>
              <a:rPr lang="ro-RO" dirty="0" err="1"/>
              <a:t>noastra</a:t>
            </a:r>
            <a:endParaRPr lang="en-US" dirty="0"/>
          </a:p>
        </p:txBody>
      </p:sp>
      <p:sp>
        <p:nvSpPr>
          <p:cNvPr id="18436" name="Text Placeholder 2"/>
          <p:cNvSpPr>
            <a:spLocks noGrp="1" noChangeArrowheads="1"/>
          </p:cNvSpPr>
          <p:nvPr>
            <p:ph type="body" sz="quarter" idx="32"/>
          </p:nvPr>
        </p:nvSpPr>
        <p:spPr>
          <a:xfrm>
            <a:off x="5118100" y="2994025"/>
            <a:ext cx="6642100" cy="752475"/>
          </a:xfrm>
          <a:solidFill>
            <a:schemeClr val="tx1">
              <a:alpha val="79999"/>
            </a:schemeClr>
          </a:solidFill>
        </p:spPr>
        <p:txBody>
          <a:bodyPr/>
          <a:lstStyle/>
          <a:p>
            <a:pPr algn="r"/>
            <a:r>
              <a:rPr lang="ro-RO" altLang="ro-RO" dirty="0"/>
              <a:t>pentru desemnarea in calitate de lichidator judiciar al TEHNOLOGICA RADION SRL. </a:t>
            </a:r>
            <a:endParaRPr lang="en-US" altLang="ro-RO" b="1" dirty="0"/>
          </a:p>
        </p:txBody>
      </p:sp>
      <p:sp>
        <p:nvSpPr>
          <p:cNvPr id="18437" name="Content Placeholder 3"/>
          <p:cNvSpPr>
            <a:spLocks noGrp="1" noChangeArrowheads="1"/>
          </p:cNvSpPr>
          <p:nvPr>
            <p:ph sz="half" idx="1"/>
          </p:nvPr>
        </p:nvSpPr>
        <p:spPr>
          <a:xfrm>
            <a:off x="6288088" y="3878263"/>
            <a:ext cx="5472112" cy="2608262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Va transmitem </a:t>
            </a:r>
            <a:r>
              <a:rPr lang="ro-RO" altLang="ro-RO" sz="1200" dirty="0" err="1">
                <a:solidFill>
                  <a:srgbClr val="404040"/>
                </a:solidFill>
              </a:rPr>
              <a:t>alaturat</a:t>
            </a:r>
            <a:r>
              <a:rPr lang="ro-RO" altLang="ro-RO" sz="1200" dirty="0">
                <a:solidFill>
                  <a:srgbClr val="404040"/>
                </a:solidFill>
              </a:rPr>
              <a:t> oferta </a:t>
            </a:r>
            <a:r>
              <a:rPr lang="ro-RO" altLang="ro-RO" sz="1200" dirty="0" err="1">
                <a:solidFill>
                  <a:srgbClr val="404040"/>
                </a:solidFill>
              </a:rPr>
              <a:t>noastra</a:t>
            </a:r>
            <a:r>
              <a:rPr lang="ro-RO" altLang="ro-RO" sz="1200" dirty="0">
                <a:solidFill>
                  <a:srgbClr val="404040"/>
                </a:solidFill>
              </a:rPr>
              <a:t> privind desemnarea </a:t>
            </a:r>
            <a:r>
              <a:rPr lang="ro-RO" altLang="ro-RO" sz="1200" dirty="0" err="1">
                <a:solidFill>
                  <a:srgbClr val="404040"/>
                </a:solidFill>
              </a:rPr>
              <a:t>Consortiului</a:t>
            </a:r>
            <a:r>
              <a:rPr lang="ro-RO" altLang="ro-RO" sz="1200" dirty="0">
                <a:solidFill>
                  <a:srgbClr val="404040"/>
                </a:solidFill>
              </a:rPr>
              <a:t>  Maestro SPRL- Filiala Bucuresti si GENERAL GRUP EXPERT SPRL in calitate de lichidator judiciar al  </a:t>
            </a:r>
            <a:r>
              <a:rPr lang="ro-RO" altLang="ro-RO" sz="1200" dirty="0" err="1">
                <a:solidFill>
                  <a:srgbClr val="404040"/>
                </a:solidFill>
              </a:rPr>
              <a:t>societatii</a:t>
            </a:r>
            <a:r>
              <a:rPr lang="ro-RO" altLang="ro-RO" sz="1200" dirty="0">
                <a:solidFill>
                  <a:srgbClr val="404040"/>
                </a:solidFill>
              </a:rPr>
              <a:t> TEHNOLOGICA RADION SRL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Prestarea serviciilor </a:t>
            </a:r>
            <a:r>
              <a:rPr lang="en-US" altLang="ro-RO" sz="1200" dirty="0">
                <a:solidFill>
                  <a:srgbClr val="404040"/>
                </a:solidFill>
              </a:rPr>
              <a:t>se </a:t>
            </a:r>
            <a:r>
              <a:rPr lang="en-US" altLang="ro-RO" sz="1200" dirty="0" err="1">
                <a:solidFill>
                  <a:srgbClr val="404040"/>
                </a:solidFill>
              </a:rPr>
              <a:t>va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desfășura</a:t>
            </a:r>
            <a:r>
              <a:rPr lang="en-US" altLang="ro-RO" sz="1200" dirty="0">
                <a:solidFill>
                  <a:srgbClr val="404040"/>
                </a:solidFill>
              </a:rPr>
              <a:t> conform </a:t>
            </a:r>
            <a:r>
              <a:rPr lang="ro-RO" altLang="ro-RO" sz="1200" dirty="0" err="1">
                <a:solidFill>
                  <a:srgbClr val="404040"/>
                </a:solidFill>
              </a:rPr>
              <a:t>dispozitiilor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legale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inciden</a:t>
            </a:r>
            <a:r>
              <a:rPr lang="ro-RO" altLang="ro-RO" sz="1200" dirty="0">
                <a:solidFill>
                  <a:srgbClr val="404040"/>
                </a:solidFill>
              </a:rPr>
              <a:t>te, respectiv Legea 85/2014 a procedurii insolventei, OUG 86/2006 privind organizarea </a:t>
            </a:r>
            <a:r>
              <a:rPr lang="ro-RO" altLang="ro-RO" sz="1200" dirty="0" err="1">
                <a:solidFill>
                  <a:srgbClr val="404040"/>
                </a:solidFill>
              </a:rPr>
              <a:t>activităţii</a:t>
            </a:r>
            <a:r>
              <a:rPr lang="ro-RO" altLang="ro-RO" sz="1200" dirty="0">
                <a:solidFill>
                  <a:srgbClr val="404040"/>
                </a:solidFill>
              </a:rPr>
              <a:t> practicienilor în </a:t>
            </a:r>
            <a:r>
              <a:rPr lang="ro-RO" altLang="ro-RO" sz="1200" dirty="0" err="1">
                <a:solidFill>
                  <a:srgbClr val="404040"/>
                </a:solidFill>
              </a:rPr>
              <a:t>insolvenţă</a:t>
            </a:r>
            <a:r>
              <a:rPr lang="ro-RO" altLang="ro-RO" sz="1200" dirty="0">
                <a:solidFill>
                  <a:srgbClr val="404040"/>
                </a:solidFill>
              </a:rPr>
              <a:t> si </a:t>
            </a:r>
            <a:r>
              <a:rPr lang="ro-RO" altLang="ro-RO" sz="1200" dirty="0" err="1">
                <a:solidFill>
                  <a:srgbClr val="404040"/>
                </a:solidFill>
              </a:rPr>
              <a:t>dispozitiile</a:t>
            </a:r>
            <a:r>
              <a:rPr lang="ro-RO" altLang="ro-RO" sz="1200" dirty="0">
                <a:solidFill>
                  <a:srgbClr val="404040"/>
                </a:solidFill>
              </a:rPr>
              <a:t> Statutului privind organizarea </a:t>
            </a:r>
            <a:r>
              <a:rPr lang="ro-RO" altLang="ro-RO" sz="1200" dirty="0" err="1">
                <a:solidFill>
                  <a:srgbClr val="404040"/>
                </a:solidFill>
              </a:rPr>
              <a:t>şi</a:t>
            </a:r>
            <a:r>
              <a:rPr lang="ro-RO" altLang="ro-RO" sz="1200" dirty="0">
                <a:solidFill>
                  <a:srgbClr val="404040"/>
                </a:solidFill>
              </a:rPr>
              <a:t> exercitarea profesiei de practician în </a:t>
            </a:r>
            <a:r>
              <a:rPr lang="ro-RO" altLang="ro-RO" sz="1200" dirty="0" err="1">
                <a:solidFill>
                  <a:srgbClr val="404040"/>
                </a:solidFill>
              </a:rPr>
              <a:t>insolvenţă</a:t>
            </a:r>
            <a:r>
              <a:rPr lang="ro-RO" altLang="ro-RO" sz="1200" dirty="0">
                <a:solidFill>
                  <a:srgbClr val="404040"/>
                </a:solidFill>
              </a:rPr>
              <a:t>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Echipa selectata pentru aceast proiect detine o experienta vasta in ceea ce priveste administrarea  unei proceduri de faliment, derularea optima a tuturor operatiunilor de lichidare a patrimoniului, astfel incat sa se asigure maximizarea averii debitorului si indestularea creditorilor la un grad cat mai ridicat.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>
          <a:solidFill>
            <a:schemeClr val="tx1">
              <a:lumMod val="95000"/>
              <a:lumOff val="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09E79632-AF80-4E83-8A3C-DA340D880467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2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20" name="Rectangle 19" descr="&quot;&quot;"/>
          <p:cNvSpPr/>
          <p:nvPr/>
        </p:nvSpPr>
        <p:spPr>
          <a:xfrm>
            <a:off x="9775825" y="1762125"/>
            <a:ext cx="1984375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1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1440" y="1068704"/>
            <a:ext cx="1724660" cy="623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027" y="956372"/>
            <a:ext cx="1461770" cy="7137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Handing touching mobile phone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096000" y="0"/>
            <a:ext cx="6096000" cy="637063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27900" y="2149475"/>
            <a:ext cx="4648200" cy="984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sz="4000" dirty="0"/>
              <a:t>Despre noi</a:t>
            </a:r>
            <a:endParaRPr lang="en-US" sz="4000" dirty="0"/>
          </a:p>
        </p:txBody>
      </p:sp>
      <p:sp>
        <p:nvSpPr>
          <p:cNvPr id="20484" name="Text Placeholder 2"/>
          <p:cNvSpPr>
            <a:spLocks noGrp="1" noChangeArrowheads="1"/>
          </p:cNvSpPr>
          <p:nvPr>
            <p:ph type="body" sz="quarter" idx="32"/>
          </p:nvPr>
        </p:nvSpPr>
        <p:spPr>
          <a:xfrm>
            <a:off x="7327900" y="1568450"/>
            <a:ext cx="4648200" cy="581025"/>
          </a:xfrm>
          <a:solidFill>
            <a:schemeClr val="tx1">
              <a:alpha val="79999"/>
            </a:schemeClr>
          </a:solidFill>
        </p:spPr>
        <p:txBody>
          <a:bodyPr/>
          <a:lstStyle/>
          <a:p>
            <a:r>
              <a:rPr lang="ro-RO" altLang="ro-RO" b="1" i="1"/>
              <a:t>Energia inceputului. Siguranta experientei</a:t>
            </a:r>
            <a:r>
              <a:rPr lang="ro-RO" altLang="ro-RO"/>
              <a:t> </a:t>
            </a:r>
            <a:endParaRPr lang="en-US" alt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7975" y="304800"/>
            <a:ext cx="5472113" cy="609441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Consorțiul format din  </a:t>
            </a:r>
            <a:r>
              <a:rPr lang="en-US" altLang="ro-RO" sz="1200" dirty="0">
                <a:solidFill>
                  <a:srgbClr val="404040"/>
                </a:solidFill>
              </a:rPr>
              <a:t>Maestro</a:t>
            </a:r>
            <a:r>
              <a:rPr lang="ro-RO" altLang="ro-RO" sz="1200" dirty="0">
                <a:solidFill>
                  <a:srgbClr val="404040"/>
                </a:solidFill>
              </a:rPr>
              <a:t> S.P.R.L.- Filiala Bucuresti si General Grup </a:t>
            </a:r>
            <a:r>
              <a:rPr lang="ro-RO" altLang="ro-RO" sz="1200" dirty="0" err="1">
                <a:solidFill>
                  <a:srgbClr val="404040"/>
                </a:solidFill>
              </a:rPr>
              <a:t>Exprt</a:t>
            </a:r>
            <a:r>
              <a:rPr lang="en-US" altLang="ro-RO" sz="1200" dirty="0">
                <a:solidFill>
                  <a:srgbClr val="404040"/>
                </a:solidFill>
              </a:rPr>
              <a:t> S.P.R.L. </a:t>
            </a:r>
            <a:r>
              <a:rPr lang="en-US" altLang="ro-RO" sz="1200" dirty="0" err="1">
                <a:solidFill>
                  <a:srgbClr val="404040"/>
                </a:solidFill>
              </a:rPr>
              <a:t>este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ro-RO" altLang="ro-RO" sz="1200" dirty="0">
                <a:solidFill>
                  <a:srgbClr val="404040"/>
                </a:solidFill>
              </a:rPr>
              <a:t>format din </a:t>
            </a:r>
            <a:r>
              <a:rPr lang="en-US" altLang="ro-RO" sz="1200" dirty="0" err="1">
                <a:solidFill>
                  <a:srgbClr val="404040"/>
                </a:solidFill>
              </a:rPr>
              <a:t>societ</a:t>
            </a:r>
            <a:r>
              <a:rPr lang="ro-RO" altLang="ro-RO" sz="1200" dirty="0" err="1">
                <a:solidFill>
                  <a:srgbClr val="404040"/>
                </a:solidFill>
              </a:rPr>
              <a:t>ăți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profesional</a:t>
            </a:r>
            <a:r>
              <a:rPr lang="ro-RO" altLang="ro-RO" sz="1200" dirty="0">
                <a:solidFill>
                  <a:srgbClr val="404040"/>
                </a:solidFill>
              </a:rPr>
              <a:t>e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specializat</a:t>
            </a:r>
            <a:r>
              <a:rPr lang="ro-RO" altLang="ro-RO" sz="1200" dirty="0">
                <a:solidFill>
                  <a:srgbClr val="404040"/>
                </a:solidFill>
              </a:rPr>
              <a:t>e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ro-RO" altLang="ro-RO" sz="1200" dirty="0">
                <a:solidFill>
                  <a:srgbClr val="404040"/>
                </a:solidFill>
              </a:rPr>
              <a:t>î</a:t>
            </a:r>
            <a:r>
              <a:rPr lang="en-US" altLang="ro-RO" sz="1200" dirty="0">
                <a:solidFill>
                  <a:srgbClr val="404040"/>
                </a:solidFill>
              </a:rPr>
              <a:t>n </a:t>
            </a:r>
            <a:r>
              <a:rPr lang="en-US" altLang="ro-RO" sz="1200" dirty="0" err="1">
                <a:solidFill>
                  <a:srgbClr val="404040"/>
                </a:solidFill>
              </a:rPr>
              <a:t>problematica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insolven</a:t>
            </a:r>
            <a:r>
              <a:rPr lang="ro-RO" altLang="ro-RO" sz="1200" dirty="0">
                <a:solidFill>
                  <a:srgbClr val="404040"/>
                </a:solidFill>
              </a:rPr>
              <a:t>î</a:t>
            </a:r>
            <a:r>
              <a:rPr lang="en-US" altLang="ro-RO" sz="1200" dirty="0" err="1">
                <a:solidFill>
                  <a:srgbClr val="404040"/>
                </a:solidFill>
              </a:rPr>
              <a:t>ei</a:t>
            </a:r>
            <a:r>
              <a:rPr lang="ro-RO" altLang="ro-RO" sz="1200" dirty="0">
                <a:solidFill>
                  <a:srgbClr val="404040"/>
                </a:solidFill>
              </a:rPr>
              <a:t> companiilor,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pe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piata</a:t>
            </a:r>
            <a:r>
              <a:rPr lang="en-US" altLang="ro-RO" sz="1200" dirty="0">
                <a:solidFill>
                  <a:srgbClr val="404040"/>
                </a:solidFill>
              </a:rPr>
              <a:t> de </a:t>
            </a:r>
            <a:r>
              <a:rPr lang="en-US" altLang="ro-RO" sz="1200" dirty="0" err="1">
                <a:solidFill>
                  <a:srgbClr val="404040"/>
                </a:solidFill>
              </a:rPr>
              <a:t>profil</a:t>
            </a:r>
            <a:r>
              <a:rPr lang="en-US" altLang="ro-RO" sz="1200" dirty="0">
                <a:solidFill>
                  <a:srgbClr val="404040"/>
                </a:solidFill>
              </a:rPr>
              <a:t> din Romania, </a:t>
            </a:r>
            <a:r>
              <a:rPr lang="en-US" altLang="ro-RO" sz="1200" dirty="0" err="1">
                <a:solidFill>
                  <a:srgbClr val="404040"/>
                </a:solidFill>
              </a:rPr>
              <a:t>fiind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membr</a:t>
            </a:r>
            <a:r>
              <a:rPr lang="ro-RO" altLang="ro-RO" sz="1200" dirty="0">
                <a:solidFill>
                  <a:srgbClr val="404040"/>
                </a:solidFill>
              </a:rPr>
              <a:t>e</a:t>
            </a:r>
            <a:r>
              <a:rPr lang="en-US" altLang="ro-RO" sz="1200" dirty="0">
                <a:solidFill>
                  <a:srgbClr val="404040"/>
                </a:solidFill>
              </a:rPr>
              <a:t> a </a:t>
            </a:r>
            <a:r>
              <a:rPr lang="en-US" altLang="ro-RO" sz="1200" dirty="0" err="1">
                <a:solidFill>
                  <a:srgbClr val="404040"/>
                </a:solidFill>
              </a:rPr>
              <a:t>Uniunii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Nationale</a:t>
            </a:r>
            <a:r>
              <a:rPr lang="en-US" altLang="ro-RO" sz="1200" dirty="0">
                <a:solidFill>
                  <a:srgbClr val="404040"/>
                </a:solidFill>
              </a:rPr>
              <a:t> a </a:t>
            </a:r>
            <a:r>
              <a:rPr lang="en-US" altLang="ro-RO" sz="1200" dirty="0" err="1">
                <a:solidFill>
                  <a:srgbClr val="404040"/>
                </a:solidFill>
              </a:rPr>
              <a:t>Practicienilor</a:t>
            </a:r>
            <a:r>
              <a:rPr lang="en-US" altLang="ro-RO" sz="1200" dirty="0">
                <a:solidFill>
                  <a:srgbClr val="404040"/>
                </a:solidFill>
              </a:rPr>
              <a:t> in </a:t>
            </a:r>
            <a:r>
              <a:rPr lang="en-US" altLang="ro-RO" sz="1200" dirty="0" err="1">
                <a:solidFill>
                  <a:srgbClr val="404040"/>
                </a:solidFill>
              </a:rPr>
              <a:t>Insolven</a:t>
            </a:r>
            <a:r>
              <a:rPr lang="ro-RO" altLang="ro-RO" sz="1200" dirty="0" err="1">
                <a:solidFill>
                  <a:srgbClr val="404040"/>
                </a:solidFill>
              </a:rPr>
              <a:t>ță</a:t>
            </a:r>
            <a:r>
              <a:rPr lang="en-US" altLang="ro-RO" sz="1200" dirty="0">
                <a:solidFill>
                  <a:srgbClr val="404040"/>
                </a:solidFill>
              </a:rPr>
              <a:t> din Rom</a:t>
            </a:r>
            <a:r>
              <a:rPr lang="ro-RO" altLang="ro-RO" sz="1200" dirty="0">
                <a:solidFill>
                  <a:srgbClr val="404040"/>
                </a:solidFill>
              </a:rPr>
              <a:t>â</a:t>
            </a:r>
            <a:r>
              <a:rPr lang="en-US" altLang="ro-RO" sz="1200" dirty="0" err="1">
                <a:solidFill>
                  <a:srgbClr val="404040"/>
                </a:solidFill>
              </a:rPr>
              <a:t>nia</a:t>
            </a:r>
            <a:r>
              <a:rPr lang="ro-RO" altLang="ro-RO" sz="1200" dirty="0">
                <a:solidFill>
                  <a:srgbClr val="404040"/>
                </a:solidFill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it-IT" altLang="ro-RO" sz="1200" dirty="0">
                <a:solidFill>
                  <a:srgbClr val="404040"/>
                </a:solidFill>
              </a:rPr>
              <a:t>Din anul 1999 pana in prezent, </a:t>
            </a:r>
            <a:r>
              <a:rPr lang="ro-RO" altLang="ro-RO" sz="1200" dirty="0">
                <a:solidFill>
                  <a:srgbClr val="404040"/>
                </a:solidFill>
              </a:rPr>
              <a:t>d</a:t>
            </a:r>
            <a:r>
              <a:rPr lang="it-IT" altLang="ro-RO" sz="1200" dirty="0">
                <a:solidFill>
                  <a:srgbClr val="404040"/>
                </a:solidFill>
              </a:rPr>
              <a:t>atorita nivelului profesional al speciali</a:t>
            </a:r>
            <a:r>
              <a:rPr lang="ro-RO" altLang="ro-RO" sz="1200" dirty="0">
                <a:solidFill>
                  <a:srgbClr val="404040"/>
                </a:solidFill>
              </a:rPr>
              <a:t>ș</a:t>
            </a:r>
            <a:r>
              <a:rPr lang="it-IT" altLang="ro-RO" sz="1200" dirty="0">
                <a:solidFill>
                  <a:srgbClr val="404040"/>
                </a:solidFill>
              </a:rPr>
              <a:t>tilor </a:t>
            </a:r>
            <a:r>
              <a:rPr lang="ro-RO" altLang="ro-RO" sz="1200" dirty="0">
                <a:solidFill>
                  <a:srgbClr val="404040"/>
                </a:solidFill>
              </a:rPr>
              <a:t>ș</a:t>
            </a:r>
            <a:r>
              <a:rPr lang="it-IT" altLang="ro-RO" sz="1200" dirty="0">
                <a:solidFill>
                  <a:srgbClr val="404040"/>
                </a:solidFill>
              </a:rPr>
              <a:t>i a experien</a:t>
            </a:r>
            <a:r>
              <a:rPr lang="ro-RO" altLang="ro-RO" sz="1200" dirty="0">
                <a:solidFill>
                  <a:srgbClr val="404040"/>
                </a:solidFill>
              </a:rPr>
              <a:t>ț</a:t>
            </a:r>
            <a:r>
              <a:rPr lang="it-IT" altLang="ro-RO" sz="1200" dirty="0">
                <a:solidFill>
                  <a:srgbClr val="404040"/>
                </a:solidFill>
              </a:rPr>
              <a:t>ei acumulate </a:t>
            </a:r>
            <a:r>
              <a:rPr lang="ro-RO" altLang="ro-RO" sz="1200" dirty="0">
                <a:solidFill>
                  <a:srgbClr val="404040"/>
                </a:solidFill>
              </a:rPr>
              <a:t>î</a:t>
            </a:r>
            <a:r>
              <a:rPr lang="it-IT" altLang="ro-RO" sz="1200" dirty="0">
                <a:solidFill>
                  <a:srgbClr val="404040"/>
                </a:solidFill>
              </a:rPr>
              <a:t>n </a:t>
            </a:r>
            <a:r>
              <a:rPr lang="ro-RO" altLang="ro-RO" sz="1200" dirty="0">
                <a:solidFill>
                  <a:srgbClr val="404040"/>
                </a:solidFill>
              </a:rPr>
              <a:t>proceduri de insolvență, </a:t>
            </a:r>
            <a:r>
              <a:rPr lang="ro-RO" altLang="ro-RO" sz="1200" dirty="0" err="1">
                <a:solidFill>
                  <a:srgbClr val="404040"/>
                </a:solidFill>
              </a:rPr>
              <a:t>preinsolvență</a:t>
            </a:r>
            <a:r>
              <a:rPr lang="ro-RO" altLang="ro-RO" sz="1200" dirty="0">
                <a:solidFill>
                  <a:srgbClr val="404040"/>
                </a:solidFill>
              </a:rPr>
              <a:t>, servicii conexe precum si consultanță </a:t>
            </a:r>
            <a:r>
              <a:rPr lang="ro-RO" altLang="ro-RO" sz="1200" dirty="0" err="1">
                <a:solidFill>
                  <a:srgbClr val="404040"/>
                </a:solidFill>
              </a:rPr>
              <a:t>economico</a:t>
            </a:r>
            <a:r>
              <a:rPr lang="ro-RO" altLang="ro-RO" sz="1200" dirty="0">
                <a:solidFill>
                  <a:srgbClr val="404040"/>
                </a:solidFill>
              </a:rPr>
              <a:t> – financiară și fiscală, ne-am </a:t>
            </a:r>
            <a:r>
              <a:rPr lang="it-IT" altLang="ro-RO" sz="1200" dirty="0">
                <a:solidFill>
                  <a:srgbClr val="404040"/>
                </a:solidFill>
              </a:rPr>
              <a:t>consolidat pozi</a:t>
            </a:r>
            <a:r>
              <a:rPr lang="ro-RO" altLang="ro-RO" sz="1200" dirty="0">
                <a:solidFill>
                  <a:srgbClr val="404040"/>
                </a:solidFill>
              </a:rPr>
              <a:t>ț</a:t>
            </a:r>
            <a:r>
              <a:rPr lang="it-IT" altLang="ro-RO" sz="1200" dirty="0">
                <a:solidFill>
                  <a:srgbClr val="404040"/>
                </a:solidFill>
              </a:rPr>
              <a:t>ia </a:t>
            </a:r>
            <a:r>
              <a:rPr lang="ro-RO" altLang="ro-RO" sz="1200" dirty="0">
                <a:solidFill>
                  <a:srgbClr val="404040"/>
                </a:solidFill>
              </a:rPr>
              <a:t>î</a:t>
            </a:r>
            <a:r>
              <a:rPr lang="it-IT" altLang="ro-RO" sz="1200" dirty="0">
                <a:solidFill>
                  <a:srgbClr val="404040"/>
                </a:solidFill>
              </a:rPr>
              <a:t>n cadrul societ</a:t>
            </a:r>
            <a:r>
              <a:rPr lang="ro-RO" altLang="ro-RO" sz="1200" dirty="0" err="1">
                <a:solidFill>
                  <a:srgbClr val="404040"/>
                </a:solidFill>
              </a:rPr>
              <a:t>ăț</a:t>
            </a:r>
            <a:r>
              <a:rPr lang="it-IT" altLang="ro-RO" sz="1200" dirty="0">
                <a:solidFill>
                  <a:srgbClr val="404040"/>
                </a:solidFill>
              </a:rPr>
              <a:t>ilor cu activit</a:t>
            </a:r>
            <a:r>
              <a:rPr lang="ro-RO" altLang="ro-RO" sz="1200" dirty="0" err="1">
                <a:solidFill>
                  <a:srgbClr val="404040"/>
                </a:solidFill>
              </a:rPr>
              <a:t>ăț</a:t>
            </a:r>
            <a:r>
              <a:rPr lang="it-IT" altLang="ro-RO" sz="1200" dirty="0">
                <a:solidFill>
                  <a:srgbClr val="404040"/>
                </a:solidFill>
              </a:rPr>
              <a:t>i similare.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In acest sens punem la </a:t>
            </a:r>
            <a:r>
              <a:rPr lang="ro-RO" altLang="ro-RO" sz="1200" dirty="0" err="1">
                <a:solidFill>
                  <a:srgbClr val="404040"/>
                </a:solidFill>
              </a:rPr>
              <a:t>dispoziţia</a:t>
            </a:r>
            <a:r>
              <a:rPr lang="ro-RO" altLang="ro-RO" sz="1200" dirty="0">
                <a:solidFill>
                  <a:srgbClr val="404040"/>
                </a:solidFill>
              </a:rPr>
              <a:t> </a:t>
            </a:r>
            <a:r>
              <a:rPr lang="ro-RO" altLang="ro-RO" sz="1200" dirty="0" err="1">
                <a:solidFill>
                  <a:srgbClr val="404040"/>
                </a:solidFill>
              </a:rPr>
              <a:t>clientilor</a:t>
            </a:r>
            <a:r>
              <a:rPr lang="ro-RO" altLang="ro-RO" sz="1200" dirty="0">
                <a:solidFill>
                  <a:srgbClr val="404040"/>
                </a:solidFill>
              </a:rPr>
              <a:t> </a:t>
            </a:r>
            <a:r>
              <a:rPr lang="ro-RO" altLang="ro-RO" sz="1200" dirty="0" err="1">
                <a:solidFill>
                  <a:srgbClr val="404040"/>
                </a:solidFill>
              </a:rPr>
              <a:t>nostri</a:t>
            </a:r>
            <a:r>
              <a:rPr lang="ro-RO" altLang="ro-RO" sz="1200" dirty="0">
                <a:solidFill>
                  <a:srgbClr val="404040"/>
                </a:solidFill>
              </a:rPr>
              <a:t> </a:t>
            </a:r>
            <a:r>
              <a:rPr lang="ro-RO" altLang="ro-RO" sz="1200" dirty="0" err="1">
                <a:solidFill>
                  <a:srgbClr val="404040"/>
                </a:solidFill>
              </a:rPr>
              <a:t>experienta</a:t>
            </a:r>
            <a:r>
              <a:rPr lang="ro-RO" altLang="ro-RO" sz="1200" dirty="0">
                <a:solidFill>
                  <a:srgbClr val="404040"/>
                </a:solidFill>
              </a:rPr>
              <a:t> profesională acumulată în mai bine de 20 ani de activitate si cele mai bune practici in materie, adaptate </a:t>
            </a:r>
            <a:r>
              <a:rPr lang="ro-RO" altLang="ro-RO" sz="1200" dirty="0" err="1">
                <a:solidFill>
                  <a:srgbClr val="404040"/>
                </a:solidFill>
              </a:rPr>
              <a:t>intr-o</a:t>
            </a:r>
            <a:r>
              <a:rPr lang="ro-RO" altLang="ro-RO" sz="1200" dirty="0">
                <a:solidFill>
                  <a:srgbClr val="404040"/>
                </a:solidFill>
              </a:rPr>
              <a:t> maniera inovativa, </a:t>
            </a:r>
            <a:r>
              <a:rPr lang="ro-RO" altLang="ro-RO" sz="1200" dirty="0" err="1">
                <a:solidFill>
                  <a:srgbClr val="404040"/>
                </a:solidFill>
              </a:rPr>
              <a:t>fiecarui</a:t>
            </a:r>
            <a:r>
              <a:rPr lang="ro-RO" altLang="ro-RO" sz="1200" dirty="0">
                <a:solidFill>
                  <a:srgbClr val="404040"/>
                </a:solidFill>
              </a:rPr>
              <a:t> proiect gestionat.</a:t>
            </a: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Conceptul de afacere pe care </a:t>
            </a:r>
            <a:r>
              <a:rPr lang="ro-RO" altLang="ro-RO" sz="1200" dirty="0" err="1">
                <a:solidFill>
                  <a:srgbClr val="404040"/>
                </a:solidFill>
              </a:rPr>
              <a:t>il</a:t>
            </a:r>
            <a:r>
              <a:rPr lang="ro-RO" altLang="ro-RO" sz="1200" dirty="0">
                <a:solidFill>
                  <a:srgbClr val="404040"/>
                </a:solidFill>
              </a:rPr>
              <a:t> promovam este acela al serviciilor integrate, astfel </a:t>
            </a:r>
            <a:r>
              <a:rPr lang="ro-RO" altLang="ro-RO" sz="1200" dirty="0" err="1">
                <a:solidFill>
                  <a:srgbClr val="404040"/>
                </a:solidFill>
              </a:rPr>
              <a:t>incat</a:t>
            </a:r>
            <a:r>
              <a:rPr lang="ro-RO" altLang="ro-RO" sz="1200" dirty="0">
                <a:solidFill>
                  <a:srgbClr val="404040"/>
                </a:solidFill>
              </a:rPr>
              <a:t>, </a:t>
            </a:r>
            <a:r>
              <a:rPr lang="ro-RO" altLang="ro-RO" sz="1200" dirty="0" err="1">
                <a:solidFill>
                  <a:srgbClr val="404040"/>
                </a:solidFill>
              </a:rPr>
              <a:t>clientii</a:t>
            </a:r>
            <a:r>
              <a:rPr lang="ro-RO" altLang="ro-RO" sz="1200" dirty="0">
                <a:solidFill>
                  <a:srgbClr val="404040"/>
                </a:solidFill>
              </a:rPr>
              <a:t> </a:t>
            </a:r>
            <a:r>
              <a:rPr lang="ro-RO" altLang="ro-RO" sz="1200" dirty="0" err="1">
                <a:solidFill>
                  <a:srgbClr val="404040"/>
                </a:solidFill>
              </a:rPr>
              <a:t>nostri</a:t>
            </a:r>
            <a:r>
              <a:rPr lang="ro-RO" altLang="ro-RO" sz="1200" dirty="0">
                <a:solidFill>
                  <a:srgbClr val="404040"/>
                </a:solidFill>
              </a:rPr>
              <a:t> </a:t>
            </a:r>
            <a:r>
              <a:rPr lang="ro-RO" altLang="ro-RO" sz="1200" dirty="0" err="1">
                <a:solidFill>
                  <a:srgbClr val="404040"/>
                </a:solidFill>
              </a:rPr>
              <a:t>gasesc</a:t>
            </a:r>
            <a:r>
              <a:rPr lang="ro-RO" altLang="ro-RO" sz="1200" dirty="0">
                <a:solidFill>
                  <a:srgbClr val="404040"/>
                </a:solidFill>
              </a:rPr>
              <a:t> in </a:t>
            </a:r>
            <a:r>
              <a:rPr lang="ro-RO" altLang="ro-RO" sz="1200" dirty="0" err="1">
                <a:solidFill>
                  <a:srgbClr val="404040"/>
                </a:solidFill>
              </a:rPr>
              <a:t>acelasi</a:t>
            </a:r>
            <a:r>
              <a:rPr lang="ro-RO" altLang="ro-RO" sz="1200" dirty="0">
                <a:solidFill>
                  <a:srgbClr val="404040"/>
                </a:solidFill>
              </a:rPr>
              <a:t> loc </a:t>
            </a:r>
            <a:r>
              <a:rPr lang="ro-RO" altLang="ro-RO" sz="1200" dirty="0" err="1">
                <a:solidFill>
                  <a:srgbClr val="404040"/>
                </a:solidFill>
              </a:rPr>
              <a:t>solutii</a:t>
            </a:r>
            <a:r>
              <a:rPr lang="ro-RO" altLang="ro-RO" sz="1200" dirty="0">
                <a:solidFill>
                  <a:srgbClr val="404040"/>
                </a:solidFill>
              </a:rPr>
              <a:t> prompte si eficiente care corespund exact nevoilor </a:t>
            </a:r>
            <a:r>
              <a:rPr lang="ro-RO" altLang="ro-RO" sz="1200" dirty="0" err="1">
                <a:solidFill>
                  <a:srgbClr val="404040"/>
                </a:solidFill>
              </a:rPr>
              <a:t>aparute</a:t>
            </a:r>
            <a:r>
              <a:rPr lang="ro-RO" altLang="ro-RO" sz="1200" dirty="0">
                <a:solidFill>
                  <a:srgbClr val="404040"/>
                </a:solidFill>
              </a:rPr>
              <a:t> pe parcursul </a:t>
            </a:r>
            <a:r>
              <a:rPr lang="ro-RO" altLang="ro-RO" sz="1200" dirty="0" err="1">
                <a:solidFill>
                  <a:srgbClr val="404040"/>
                </a:solidFill>
              </a:rPr>
              <a:t>derularii</a:t>
            </a:r>
            <a:r>
              <a:rPr lang="ro-RO" altLang="ro-RO" sz="1200" dirty="0">
                <a:solidFill>
                  <a:srgbClr val="404040"/>
                </a:solidFill>
              </a:rPr>
              <a:t> afacerilor.</a:t>
            </a: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Gama de servicii pe care le oferim este variata, </a:t>
            </a:r>
            <a:r>
              <a:rPr lang="ro-RO" altLang="ro-RO" sz="1200" dirty="0" err="1">
                <a:solidFill>
                  <a:srgbClr val="404040"/>
                </a:solidFill>
              </a:rPr>
              <a:t>incluzand</a:t>
            </a:r>
            <a:r>
              <a:rPr lang="ro-RO" altLang="ro-RO" sz="1200" dirty="0">
                <a:solidFill>
                  <a:srgbClr val="404040"/>
                </a:solidFill>
              </a:rPr>
              <a:t> servicii de insolventa: administrare si lichidare judiciara, concordat preventiv si mandat Ad-Hoc, lichidare voluntara, consultanta </a:t>
            </a:r>
            <a:r>
              <a:rPr lang="ro-RO" altLang="ro-RO" sz="1200" dirty="0" err="1">
                <a:solidFill>
                  <a:srgbClr val="404040"/>
                </a:solidFill>
              </a:rPr>
              <a:t>economico</a:t>
            </a:r>
            <a:r>
              <a:rPr lang="ro-RO" altLang="ro-RO" sz="1200" dirty="0">
                <a:solidFill>
                  <a:srgbClr val="404040"/>
                </a:solidFill>
              </a:rPr>
              <a:t> - financiara si  fiscala, servicii privind reorganizarea si redresarea </a:t>
            </a:r>
            <a:r>
              <a:rPr lang="ro-RO" altLang="ro-RO" sz="1200" dirty="0" err="1">
                <a:solidFill>
                  <a:srgbClr val="404040"/>
                </a:solidFill>
              </a:rPr>
              <a:t>activitatii</a:t>
            </a:r>
            <a:r>
              <a:rPr lang="ro-RO" altLang="ro-RO" sz="1200" dirty="0">
                <a:solidFill>
                  <a:srgbClr val="404040"/>
                </a:solidFill>
              </a:rPr>
              <a:t> companiilor, </a:t>
            </a:r>
            <a:r>
              <a:rPr lang="ro-RO" altLang="ro-RO" sz="1200" dirty="0" err="1">
                <a:solidFill>
                  <a:srgbClr val="404040"/>
                </a:solidFill>
              </a:rPr>
              <a:t>intocmire</a:t>
            </a:r>
            <a:r>
              <a:rPr lang="ro-RO" altLang="ro-RO" sz="1200" dirty="0">
                <a:solidFill>
                  <a:srgbClr val="404040"/>
                </a:solidFill>
              </a:rPr>
              <a:t> de planuri de reorganizare, precum si consultanta in </a:t>
            </a:r>
            <a:r>
              <a:rPr lang="ro-RO" altLang="ro-RO" sz="1200" dirty="0" err="1">
                <a:solidFill>
                  <a:srgbClr val="404040"/>
                </a:solidFill>
              </a:rPr>
              <a:t>legatura</a:t>
            </a:r>
            <a:r>
              <a:rPr lang="ro-RO" altLang="ro-RO" sz="1200" dirty="0">
                <a:solidFill>
                  <a:srgbClr val="404040"/>
                </a:solidFill>
              </a:rPr>
              <a:t> cu restructurarea/ </a:t>
            </a:r>
            <a:r>
              <a:rPr lang="ro-RO" altLang="ro-RO" sz="1200" dirty="0" err="1">
                <a:solidFill>
                  <a:srgbClr val="404040"/>
                </a:solidFill>
              </a:rPr>
              <a:t>reesalonarea</a:t>
            </a:r>
            <a:r>
              <a:rPr lang="ro-RO" altLang="ro-RO" sz="1200" dirty="0">
                <a:solidFill>
                  <a:srgbClr val="404040"/>
                </a:solidFill>
              </a:rPr>
              <a:t> </a:t>
            </a:r>
            <a:r>
              <a:rPr lang="ro-RO" altLang="ro-RO" sz="1200" dirty="0" err="1">
                <a:solidFill>
                  <a:srgbClr val="404040"/>
                </a:solidFill>
              </a:rPr>
              <a:t>obligatiilor</a:t>
            </a:r>
            <a:r>
              <a:rPr lang="ro-RO" altLang="ro-RO" sz="1200" dirty="0">
                <a:solidFill>
                  <a:srgbClr val="404040"/>
                </a:solidFill>
              </a:rPr>
              <a:t> bugetare restante, servicii privind insolvență companiilor precum si de stabilire a diagnosticului </a:t>
            </a:r>
            <a:r>
              <a:rPr lang="ro-RO" altLang="ro-RO" sz="1200" dirty="0" err="1">
                <a:solidFill>
                  <a:srgbClr val="404040"/>
                </a:solidFill>
              </a:rPr>
              <a:t>economico</a:t>
            </a:r>
            <a:r>
              <a:rPr lang="ro-RO" altLang="ro-RO" sz="1200" dirty="0">
                <a:solidFill>
                  <a:srgbClr val="404040"/>
                </a:solidFill>
              </a:rPr>
              <a:t>-financiar pentru </a:t>
            </a:r>
            <a:r>
              <a:rPr lang="ro-RO" altLang="ro-RO" sz="1200" dirty="0" err="1">
                <a:solidFill>
                  <a:srgbClr val="404040"/>
                </a:solidFill>
              </a:rPr>
              <a:t>operatiuni</a:t>
            </a:r>
            <a:r>
              <a:rPr lang="ro-RO" altLang="ro-RO" sz="1200" dirty="0">
                <a:solidFill>
                  <a:srgbClr val="404040"/>
                </a:solidFill>
              </a:rPr>
              <a:t> de fuziune si divizare,  valorificare de </a:t>
            </a:r>
            <a:r>
              <a:rPr lang="ro-RO" altLang="ro-RO" sz="1200" dirty="0" err="1">
                <a:solidFill>
                  <a:srgbClr val="404040"/>
                </a:solidFill>
              </a:rPr>
              <a:t>creante</a:t>
            </a:r>
            <a:r>
              <a:rPr lang="ro-RO" altLang="ro-RO" sz="1200" dirty="0">
                <a:solidFill>
                  <a:srgbClr val="404040"/>
                </a:solidFill>
              </a:rPr>
              <a:t> si active, evaluarea </a:t>
            </a:r>
            <a:r>
              <a:rPr lang="ro-RO" altLang="ro-RO" sz="1200" dirty="0" err="1">
                <a:solidFill>
                  <a:srgbClr val="404040"/>
                </a:solidFill>
              </a:rPr>
              <a:t>potentialului</a:t>
            </a:r>
            <a:r>
              <a:rPr lang="ro-RO" altLang="ro-RO" sz="1200" dirty="0">
                <a:solidFill>
                  <a:srgbClr val="404040"/>
                </a:solidFill>
              </a:rPr>
              <a:t> de afaceri, activelor sau </a:t>
            </a:r>
            <a:r>
              <a:rPr lang="ro-RO" altLang="ro-RO" sz="1200" dirty="0" err="1">
                <a:solidFill>
                  <a:srgbClr val="404040"/>
                </a:solidFill>
              </a:rPr>
              <a:t>investitiilor</a:t>
            </a:r>
            <a:r>
              <a:rPr lang="ro-RO" altLang="ro-RO" sz="1200" dirty="0">
                <a:solidFill>
                  <a:srgbClr val="404040"/>
                </a:solidFill>
              </a:rPr>
              <a:t> </a:t>
            </a:r>
            <a:r>
              <a:rPr lang="ro-RO" altLang="ro-RO" sz="1200" dirty="0" err="1">
                <a:solidFill>
                  <a:srgbClr val="404040"/>
                </a:solidFill>
              </a:rPr>
              <a:t>clientilor</a:t>
            </a:r>
            <a:r>
              <a:rPr lang="ro-RO" altLang="ro-RO" sz="1200" dirty="0">
                <a:solidFill>
                  <a:srgbClr val="404040"/>
                </a:solidFill>
              </a:rPr>
              <a:t>, realizarea de studii de fezabilitate, etc.</a:t>
            </a:r>
          </a:p>
          <a:p>
            <a:pPr marL="0" indent="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P</a:t>
            </a:r>
            <a:r>
              <a:rPr lang="it-IT" altLang="ro-RO" sz="1200" dirty="0">
                <a:solidFill>
                  <a:srgbClr val="404040"/>
                </a:solidFill>
              </a:rPr>
              <a:t>rin specialistii si colaboratorii </a:t>
            </a:r>
            <a:r>
              <a:rPr lang="ro-RO" altLang="ro-RO" sz="1200" dirty="0" err="1">
                <a:solidFill>
                  <a:srgbClr val="404040"/>
                </a:solidFill>
              </a:rPr>
              <a:t>nostri</a:t>
            </a:r>
            <a:r>
              <a:rPr lang="ro-RO" altLang="ro-RO" sz="1200" dirty="0">
                <a:solidFill>
                  <a:srgbClr val="404040"/>
                </a:solidFill>
              </a:rPr>
              <a:t>, am </a:t>
            </a:r>
            <a:r>
              <a:rPr lang="ro-RO" altLang="ro-RO" sz="1200" dirty="0" err="1">
                <a:solidFill>
                  <a:srgbClr val="404040"/>
                </a:solidFill>
              </a:rPr>
              <a:t>reusit</a:t>
            </a:r>
            <a:r>
              <a:rPr lang="ro-RO" altLang="ro-RO" sz="1200" dirty="0">
                <a:solidFill>
                  <a:srgbClr val="404040"/>
                </a:solidFill>
              </a:rPr>
              <a:t>, </a:t>
            </a:r>
            <a:r>
              <a:rPr lang="it-IT" altLang="ro-RO" sz="1200" dirty="0">
                <a:solidFill>
                  <a:srgbClr val="404040"/>
                </a:solidFill>
              </a:rPr>
              <a:t>de-a lungul anilor</a:t>
            </a:r>
            <a:r>
              <a:rPr lang="ro-RO" altLang="ro-RO" sz="1200" dirty="0">
                <a:solidFill>
                  <a:srgbClr val="404040"/>
                </a:solidFill>
              </a:rPr>
              <a:t>,</a:t>
            </a:r>
            <a:r>
              <a:rPr lang="it-IT" altLang="ro-RO" sz="1200" dirty="0">
                <a:solidFill>
                  <a:srgbClr val="404040"/>
                </a:solidFill>
              </a:rPr>
              <a:t> sa </a:t>
            </a:r>
            <a:r>
              <a:rPr lang="ro-RO" altLang="ro-RO" sz="1200" dirty="0" err="1">
                <a:solidFill>
                  <a:srgbClr val="404040"/>
                </a:solidFill>
              </a:rPr>
              <a:t>crestem</a:t>
            </a:r>
            <a:r>
              <a:rPr lang="ro-RO" altLang="ro-RO" sz="1200" dirty="0">
                <a:solidFill>
                  <a:srgbClr val="404040"/>
                </a:solidFill>
              </a:rPr>
              <a:t> valoarea afacerilor </a:t>
            </a:r>
            <a:r>
              <a:rPr lang="ro-RO" altLang="ro-RO" sz="1200" dirty="0" err="1">
                <a:solidFill>
                  <a:srgbClr val="404040"/>
                </a:solidFill>
              </a:rPr>
              <a:t>românesti</a:t>
            </a:r>
            <a:r>
              <a:rPr lang="ro-RO" altLang="ro-RO" sz="1200" dirty="0">
                <a:solidFill>
                  <a:srgbClr val="404040"/>
                </a:solidFill>
              </a:rPr>
              <a:t>, </a:t>
            </a:r>
            <a:r>
              <a:rPr lang="ro-RO" altLang="ro-RO" sz="1200" dirty="0" err="1">
                <a:solidFill>
                  <a:srgbClr val="404040"/>
                </a:solidFill>
              </a:rPr>
              <a:t>reintegrandu</a:t>
            </a:r>
            <a:r>
              <a:rPr lang="ro-RO" altLang="ro-RO" sz="1200" dirty="0">
                <a:solidFill>
                  <a:srgbClr val="404040"/>
                </a:solidFill>
              </a:rPr>
              <a:t>-le in circuitul economic si sa </a:t>
            </a:r>
            <a:r>
              <a:rPr lang="it-IT" altLang="ro-RO" sz="1200" dirty="0">
                <a:solidFill>
                  <a:srgbClr val="404040"/>
                </a:solidFill>
              </a:rPr>
              <a:t>realiz</a:t>
            </a:r>
            <a:r>
              <a:rPr lang="ro-RO" altLang="ro-RO" sz="1200" dirty="0">
                <a:solidFill>
                  <a:srgbClr val="404040"/>
                </a:solidFill>
              </a:rPr>
              <a:t>am</a:t>
            </a:r>
            <a:r>
              <a:rPr lang="it-IT" altLang="ro-RO" sz="1200" dirty="0">
                <a:solidFill>
                  <a:srgbClr val="404040"/>
                </a:solidFill>
              </a:rPr>
              <a:t> la un nivel superior dezideratul legii insolventei, fiind un liant intre debitoare si ceilalti participanti in procedura  (institutii publice, creditori bugetari, bănci şi furnizori de utilităţi sau de alte materii prime). 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endParaRPr lang="en-US" altLang="ro-RO" sz="1200" dirty="0">
              <a:solidFill>
                <a:srgbClr val="4040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>
          <a:solidFill>
            <a:schemeClr val="tx1">
              <a:lumMod val="95000"/>
              <a:lumOff val="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E00A93E9-FA03-4583-AA9D-A93E12FB5BEB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3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20" name="Rectangle 19" descr="&quot;&quot;"/>
          <p:cNvSpPr/>
          <p:nvPr/>
        </p:nvSpPr>
        <p:spPr>
          <a:xfrm>
            <a:off x="9564688" y="1454150"/>
            <a:ext cx="2411412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489" name="Content Placeholder 4"/>
          <p:cNvSpPr txBox="1">
            <a:spLocks noChangeArrowheads="1"/>
          </p:cNvSpPr>
          <p:nvPr/>
        </p:nvSpPr>
        <p:spPr bwMode="auto">
          <a:xfrm>
            <a:off x="203200" y="5586413"/>
            <a:ext cx="5681663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404040"/>
                </a:solidFill>
                <a:latin typeface="Candara" panose="020E0502030303020204" pitchFamily="34" charset="0"/>
              </a:defRPr>
            </a:lvl1pPr>
            <a:lvl2pPr marL="542925" indent="-276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marL="809625" indent="-266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marL="1076325" indent="-266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marL="1343025" indent="-2667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1800225" indent="-2667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404040"/>
                </a:solidFill>
                <a:latin typeface="Candara" panose="020E0502030303020204" pitchFamily="34" charset="0"/>
              </a:defRPr>
            </a:lvl6pPr>
            <a:lvl7pPr marL="2257425" indent="-2667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404040"/>
                </a:solidFill>
                <a:latin typeface="Candara" panose="020E0502030303020204" pitchFamily="34" charset="0"/>
              </a:defRPr>
            </a:lvl7pPr>
            <a:lvl8pPr marL="2714625" indent="-2667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404040"/>
                </a:solidFill>
                <a:latin typeface="Candara" panose="020E0502030303020204" pitchFamily="34" charset="0"/>
              </a:defRPr>
            </a:lvl8pPr>
            <a:lvl9pPr marL="3171825" indent="-2667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404040"/>
                </a:solidFill>
                <a:latin typeface="Candara" panose="020E0502030303020204" pitchFamily="34" charset="0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</a:pPr>
            <a:endParaRPr lang="ro-RO" altLang="ro-RO" sz="1200"/>
          </a:p>
          <a:p>
            <a:pPr algn="just" eaLnBrk="1" hangingPunct="1">
              <a:buFont typeface="Arial" panose="020B0604020202020204" pitchFamily="34" charset="0"/>
              <a:buNone/>
            </a:pPr>
            <a:endParaRPr lang="ro-RO" altLang="ro-RO" sz="1200"/>
          </a:p>
        </p:txBody>
      </p:sp>
      <p:pic>
        <p:nvPicPr>
          <p:cNvPr id="12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635" y="584200"/>
            <a:ext cx="146177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058" y="674370"/>
            <a:ext cx="1724660" cy="623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70456"/>
            <a:ext cx="11339513" cy="42169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dirty="0" err="1"/>
              <a:t>Motivatia</a:t>
            </a:r>
            <a:r>
              <a:rPr lang="ro-RO" dirty="0"/>
              <a:t> propunerii noastre</a:t>
            </a:r>
            <a:endParaRPr lang="en-US" dirty="0"/>
          </a:p>
        </p:txBody>
      </p:sp>
      <p:sp>
        <p:nvSpPr>
          <p:cNvPr id="21507" name="Text Placeholder 3"/>
          <p:cNvSpPr>
            <a:spLocks noGrp="1" noChangeArrowheads="1"/>
          </p:cNvSpPr>
          <p:nvPr>
            <p:ph type="body" idx="1"/>
          </p:nvPr>
        </p:nvSpPr>
        <p:spPr>
          <a:xfrm>
            <a:off x="431800" y="1395413"/>
            <a:ext cx="5472113" cy="273050"/>
          </a:xfrm>
        </p:spPr>
        <p:txBody>
          <a:bodyPr/>
          <a:lstStyle/>
          <a:p>
            <a:r>
              <a:rPr lang="ro-RO" altLang="ro-RO">
                <a:solidFill>
                  <a:srgbClr val="404040"/>
                </a:solidFill>
              </a:rPr>
              <a:t>Pe scurt</a:t>
            </a:r>
            <a:endParaRPr lang="en-US" altLang="ro-RO">
              <a:solidFill>
                <a:srgbClr val="404040"/>
              </a:solidFill>
            </a:endParaRPr>
          </a:p>
        </p:txBody>
      </p:sp>
      <p:sp>
        <p:nvSpPr>
          <p:cNvPr id="21508" name="Content Placeholder 4"/>
          <p:cNvSpPr>
            <a:spLocks noGrp="1" noChangeArrowheads="1"/>
          </p:cNvSpPr>
          <p:nvPr>
            <p:ph sz="half" idx="2"/>
          </p:nvPr>
        </p:nvSpPr>
        <p:spPr>
          <a:xfrm>
            <a:off x="431800" y="1841679"/>
            <a:ext cx="5664200" cy="4816698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chemeClr val="tx1"/>
                </a:solidFill>
              </a:rPr>
              <a:t>Societatea TEHNOLOGICA RADION SRL </a:t>
            </a:r>
            <a:r>
              <a:rPr lang="en-US" altLang="ro-RO" sz="1200" dirty="0">
                <a:solidFill>
                  <a:schemeClr val="tx1"/>
                </a:solidFill>
              </a:rPr>
              <a:t>,</a:t>
            </a:r>
            <a:r>
              <a:rPr lang="ro-RO" altLang="ro-RO" sz="1200" dirty="0">
                <a:solidFill>
                  <a:schemeClr val="tx1"/>
                </a:solidFill>
              </a:rPr>
              <a:t> se afla momentan, in </a:t>
            </a:r>
            <a:r>
              <a:rPr lang="en-US" altLang="ro-RO" sz="1200" dirty="0" err="1">
                <a:solidFill>
                  <a:schemeClr val="tx1"/>
                </a:solidFill>
              </a:rPr>
              <a:t>faliment</a:t>
            </a:r>
            <a:r>
              <a:rPr lang="ro-RO" altLang="ro-RO" sz="1200" dirty="0">
                <a:solidFill>
                  <a:schemeClr val="tx1"/>
                </a:solidFill>
              </a:rPr>
              <a:t> conform </a:t>
            </a:r>
            <a:r>
              <a:rPr lang="ro-RO" altLang="ro-RO" sz="1200" dirty="0">
                <a:solidFill>
                  <a:srgbClr val="404040"/>
                </a:solidFill>
              </a:rPr>
              <a:t>Sentinței Civile nr. </a:t>
            </a:r>
            <a:r>
              <a:rPr lang="en-US" altLang="ro-RO" sz="1200" dirty="0">
                <a:solidFill>
                  <a:srgbClr val="404040"/>
                </a:solidFill>
              </a:rPr>
              <a:t>4578 </a:t>
            </a:r>
            <a:r>
              <a:rPr lang="ro-RO" altLang="ro-RO" sz="1200" dirty="0">
                <a:solidFill>
                  <a:schemeClr val="tx1"/>
                </a:solidFill>
              </a:rPr>
              <a:t>a Tribunalului Bucuresti   pronunţată de judecătorul sindic în dosarul nr </a:t>
            </a:r>
            <a:r>
              <a:rPr lang="en-US" altLang="ro-RO" sz="1200" dirty="0">
                <a:solidFill>
                  <a:schemeClr val="tx1"/>
                </a:solidFill>
              </a:rPr>
              <a:t>29969/3/2014</a:t>
            </a:r>
            <a:r>
              <a:rPr lang="ro-RO" altLang="ro-RO" sz="1200" dirty="0">
                <a:solidFill>
                  <a:schemeClr val="tx1"/>
                </a:solidFill>
              </a:rPr>
              <a:t>.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chemeClr val="tx1"/>
                </a:solidFill>
              </a:rPr>
              <a:t>Societățile noastre în consorțiu au detinut calitatea de administrator judiciar al Societatii TEHNOLOGICA RADION SRL din data de </a:t>
            </a:r>
            <a:r>
              <a:rPr lang="en-US" altLang="ro-RO" sz="1200" dirty="0">
                <a:solidFill>
                  <a:schemeClr val="tx1"/>
                </a:solidFill>
              </a:rPr>
              <a:t>15.09.2014</a:t>
            </a:r>
            <a:r>
              <a:rPr lang="ro-RO" altLang="ro-RO" sz="1200" dirty="0">
                <a:solidFill>
                  <a:schemeClr val="tx1"/>
                </a:solidFill>
              </a:rPr>
              <a:t>, fiind confirmati de Adunarea Creditorilor din da</a:t>
            </a:r>
            <a:r>
              <a:rPr lang="en-US" altLang="ro-RO" sz="1200" dirty="0">
                <a:solidFill>
                  <a:schemeClr val="tx1"/>
                </a:solidFill>
              </a:rPr>
              <a:t>t</a:t>
            </a:r>
            <a:r>
              <a:rPr lang="ro-RO" altLang="ro-RO" sz="1200" dirty="0">
                <a:solidFill>
                  <a:schemeClr val="tx1"/>
                </a:solidFill>
              </a:rPr>
              <a:t>a de</a:t>
            </a:r>
            <a:r>
              <a:rPr lang="en-US" altLang="ro-RO" sz="1200" dirty="0">
                <a:solidFill>
                  <a:schemeClr val="tx1"/>
                </a:solidFill>
              </a:rPr>
              <a:t> 08.12.2014.</a:t>
            </a:r>
            <a:endParaRPr lang="ro-RO" altLang="ro-RO" sz="1200" dirty="0">
              <a:solidFill>
                <a:schemeClr val="tx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chemeClr val="tx1"/>
                </a:solidFill>
              </a:rPr>
              <a:t>În această perioadă, am gestionat procedura de insolventa </a:t>
            </a:r>
            <a:r>
              <a:rPr lang="it-IT" altLang="ro-RO" sz="1200" dirty="0">
                <a:solidFill>
                  <a:schemeClr val="tx1"/>
                </a:solidFill>
              </a:rPr>
              <a:t>prin respectarea stricta a dispozi</a:t>
            </a:r>
            <a:r>
              <a:rPr lang="ro-RO" altLang="ro-RO" sz="1200" dirty="0">
                <a:solidFill>
                  <a:schemeClr val="tx1"/>
                </a:solidFill>
              </a:rPr>
              <a:t>ț</a:t>
            </a:r>
            <a:r>
              <a:rPr lang="it-IT" altLang="ro-RO" sz="1200" dirty="0">
                <a:solidFill>
                  <a:schemeClr val="tx1"/>
                </a:solidFill>
              </a:rPr>
              <a:t>iilor legisla</a:t>
            </a:r>
            <a:r>
              <a:rPr lang="ro-RO" altLang="ro-RO" sz="1200" dirty="0">
                <a:solidFill>
                  <a:schemeClr val="tx1"/>
                </a:solidFill>
              </a:rPr>
              <a:t>ț</a:t>
            </a:r>
            <a:r>
              <a:rPr lang="it-IT" altLang="ro-RO" sz="1200" dirty="0">
                <a:solidFill>
                  <a:schemeClr val="tx1"/>
                </a:solidFill>
              </a:rPr>
              <a:t>ie</a:t>
            </a:r>
            <a:r>
              <a:rPr lang="ro-RO" altLang="ro-RO" sz="1200" dirty="0">
                <a:solidFill>
                  <a:schemeClr val="tx1"/>
                </a:solidFill>
              </a:rPr>
              <a:t>i</a:t>
            </a:r>
            <a:r>
              <a:rPr lang="it-IT" altLang="ro-RO" sz="1200" dirty="0">
                <a:solidFill>
                  <a:schemeClr val="tx1"/>
                </a:solidFill>
              </a:rPr>
              <a:t>  </a:t>
            </a:r>
            <a:r>
              <a:rPr lang="ro-RO" altLang="ro-RO" sz="1200" dirty="0">
                <a:solidFill>
                  <a:schemeClr val="tx1"/>
                </a:solidFill>
              </a:rPr>
              <a:t>î</a:t>
            </a:r>
            <a:r>
              <a:rPr lang="it-IT" altLang="ro-RO" sz="1200" dirty="0">
                <a:solidFill>
                  <a:schemeClr val="tx1"/>
                </a:solidFill>
              </a:rPr>
              <a:t>n vigoare</a:t>
            </a:r>
            <a:r>
              <a:rPr lang="ro-RO" altLang="ro-RO" sz="1200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o-RO" altLang="ro-RO" sz="1200" dirty="0">
                <a:solidFill>
                  <a:schemeClr val="tx1"/>
                </a:solidFill>
              </a:rPr>
              <a:t>Pe perioada mandatului de administrator judiciar am avut constant în vedere ca societatea să-și continue activitatea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si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sa</a:t>
            </a:r>
            <a:r>
              <a:rPr lang="en-US" altLang="ro-RO" sz="1200" dirty="0">
                <a:solidFill>
                  <a:schemeClr val="tx1"/>
                </a:solidFill>
              </a:rPr>
              <a:t> execute </a:t>
            </a:r>
            <a:r>
              <a:rPr lang="en-US" altLang="ro-RO" sz="1200" dirty="0" err="1">
                <a:solidFill>
                  <a:schemeClr val="tx1"/>
                </a:solidFill>
              </a:rPr>
              <a:t>intocmai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planul</a:t>
            </a:r>
            <a:r>
              <a:rPr lang="en-US" altLang="ro-RO" sz="1200" dirty="0">
                <a:solidFill>
                  <a:schemeClr val="tx1"/>
                </a:solidFill>
              </a:rPr>
              <a:t> de  </a:t>
            </a:r>
            <a:r>
              <a:rPr lang="en-US" altLang="ro-RO" sz="1200" dirty="0" err="1">
                <a:solidFill>
                  <a:schemeClr val="tx1"/>
                </a:solidFill>
              </a:rPr>
              <a:t>reorganizare</a:t>
            </a:r>
            <a:r>
              <a:rPr lang="en-US" altLang="ro-RO" sz="1200" dirty="0">
                <a:solidFill>
                  <a:schemeClr val="tx1"/>
                </a:solidFill>
              </a:rPr>
              <a:t>, </a:t>
            </a:r>
            <a:r>
              <a:rPr lang="en-US" altLang="ro-RO" sz="1200" dirty="0" err="1">
                <a:solidFill>
                  <a:schemeClr val="tx1"/>
                </a:solidFill>
              </a:rPr>
              <a:t>insa</a:t>
            </a:r>
            <a:r>
              <a:rPr lang="en-US" altLang="ro-RO" sz="1200" dirty="0">
                <a:solidFill>
                  <a:schemeClr val="tx1"/>
                </a:solidFill>
              </a:rPr>
              <a:t> i</a:t>
            </a:r>
            <a:r>
              <a:rPr lang="ro-RO" sz="1200" dirty="0">
                <a:solidFill>
                  <a:schemeClr val="tx1"/>
                </a:solidFill>
              </a:rPr>
              <a:t>ndisponibilizarea unor bunuri mobile si imobile ale societatii prin instituirea masurii asiguratorii a sechestrului in vederea repararii pagubei produse prin infractiunile retinute in sarcina inculpatului TEHNOLOGICA RADION SRL in dosarul penal nr. 27247/3/2015 aflat pe rolul Tribunalului Prahova si dosarul nr.1314 D/P/2016 inregistrat </a:t>
            </a:r>
            <a:r>
              <a:rPr lang="ro-RO" sz="1200" dirty="0"/>
              <a:t>la Parchetul </a:t>
            </a:r>
            <a:r>
              <a:rPr lang="ro-RO" sz="1200" dirty="0">
                <a:solidFill>
                  <a:schemeClr val="tx1"/>
                </a:solidFill>
              </a:rPr>
              <a:t>de pe langa Inalta Curte de Casatie si Justitie – DIICOT </a:t>
            </a:r>
            <a:r>
              <a:rPr lang="en-US" sz="1200" dirty="0">
                <a:solidFill>
                  <a:schemeClr val="tx1"/>
                </a:solidFill>
              </a:rPr>
              <a:t>a </a:t>
            </a:r>
            <a:r>
              <a:rPr lang="en-US" sz="1200" dirty="0" err="1">
                <a:solidFill>
                  <a:schemeClr val="tx1"/>
                </a:solidFill>
              </a:rPr>
              <a:t>condus</a:t>
            </a:r>
            <a:r>
              <a:rPr lang="en-US" sz="1200" dirty="0">
                <a:solidFill>
                  <a:schemeClr val="tx1"/>
                </a:solidFill>
              </a:rPr>
              <a:t> la  </a:t>
            </a:r>
            <a:r>
              <a:rPr lang="en-US" sz="1200" dirty="0" err="1">
                <a:solidFill>
                  <a:schemeClr val="tx1"/>
                </a:solidFill>
              </a:rPr>
              <a:t>decalaje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mari</a:t>
            </a:r>
            <a:r>
              <a:rPr lang="en-US" sz="1200" dirty="0">
                <a:solidFill>
                  <a:schemeClr val="tx1"/>
                </a:solidFill>
              </a:rPr>
              <a:t> in cash flow-</a:t>
            </a:r>
            <a:r>
              <a:rPr lang="en-US" sz="1200" dirty="0" err="1">
                <a:solidFill>
                  <a:schemeClr val="tx1"/>
                </a:solidFill>
              </a:rPr>
              <a:t>ul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societatii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debitoare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ce</a:t>
            </a:r>
            <a:r>
              <a:rPr lang="en-US" sz="1200" dirty="0">
                <a:solidFill>
                  <a:schemeClr val="tx1"/>
                </a:solidFill>
              </a:rPr>
              <a:t> a </a:t>
            </a:r>
            <a:r>
              <a:rPr lang="en-US" sz="1200" dirty="0" err="1">
                <a:solidFill>
                  <a:schemeClr val="tx1"/>
                </a:solidFill>
              </a:rPr>
              <a:t>avut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efect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asupra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nerealizarii</a:t>
            </a:r>
            <a:r>
              <a:rPr lang="en-US" sz="1200" dirty="0">
                <a:solidFill>
                  <a:schemeClr val="tx1"/>
                </a:solidFill>
              </a:rPr>
              <a:t>  </a:t>
            </a:r>
            <a:r>
              <a:rPr lang="en-US" sz="1200" dirty="0" err="1">
                <a:solidFill>
                  <a:schemeClr val="tx1"/>
                </a:solidFill>
              </a:rPr>
              <a:t>planului</a:t>
            </a:r>
            <a:r>
              <a:rPr lang="en-US" sz="1200" dirty="0">
                <a:solidFill>
                  <a:schemeClr val="tx1"/>
                </a:solidFill>
              </a:rPr>
              <a:t> de </a:t>
            </a:r>
            <a:r>
              <a:rPr lang="en-US" sz="1200" dirty="0" err="1">
                <a:solidFill>
                  <a:schemeClr val="tx1"/>
                </a:solidFill>
              </a:rPr>
              <a:t>reorganizare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altLang="ro-RO" sz="1200" dirty="0">
                <a:solidFill>
                  <a:srgbClr val="FF0000"/>
                </a:solidFill>
              </a:rPr>
              <a:t> </a:t>
            </a:r>
            <a:r>
              <a:rPr lang="en-US" altLang="ro-RO" sz="1200" dirty="0">
                <a:solidFill>
                  <a:schemeClr val="tx1"/>
                </a:solidFill>
              </a:rPr>
              <a:t>In </a:t>
            </a:r>
            <a:r>
              <a:rPr lang="en-US" altLang="ro-RO" sz="1200" dirty="0" err="1">
                <a:solidFill>
                  <a:schemeClr val="tx1"/>
                </a:solidFill>
              </a:rPr>
              <a:t>procedura</a:t>
            </a:r>
            <a:r>
              <a:rPr lang="en-US" altLang="ro-RO" sz="1200" dirty="0">
                <a:solidFill>
                  <a:schemeClr val="tx1"/>
                </a:solidFill>
              </a:rPr>
              <a:t> de </a:t>
            </a:r>
            <a:r>
              <a:rPr lang="en-US" altLang="ro-RO" sz="1200" dirty="0" err="1">
                <a:solidFill>
                  <a:schemeClr val="tx1"/>
                </a:solidFill>
              </a:rPr>
              <a:t>faliment,ca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lichidator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judiciar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provizoriu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ro-RO" altLang="ro-RO" sz="1200" dirty="0">
                <a:solidFill>
                  <a:schemeClr val="tx1"/>
                </a:solidFill>
              </a:rPr>
              <a:t>am procedat la demararea procedurilor de inventariere (pana în prezent a fost finalizata inventarierea faptică a bunurilor)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si</a:t>
            </a:r>
            <a:r>
              <a:rPr lang="en-US" altLang="ro-RO" sz="1200" dirty="0">
                <a:solidFill>
                  <a:schemeClr val="tx1"/>
                </a:solidFill>
              </a:rPr>
              <a:t> am </a:t>
            </a:r>
            <a:r>
              <a:rPr lang="en-US" altLang="ro-RO" sz="1200" dirty="0" err="1">
                <a:solidFill>
                  <a:schemeClr val="tx1"/>
                </a:solidFill>
              </a:rPr>
              <a:t>inceput</a:t>
            </a:r>
            <a:r>
              <a:rPr lang="en-US" altLang="ro-RO" sz="1200" dirty="0">
                <a:solidFill>
                  <a:schemeClr val="tx1"/>
                </a:solidFill>
              </a:rPr>
              <a:t>,  cu </a:t>
            </a:r>
            <a:r>
              <a:rPr lang="en-US" altLang="ro-RO" sz="1200" dirty="0" err="1">
                <a:solidFill>
                  <a:schemeClr val="tx1"/>
                </a:solidFill>
              </a:rPr>
              <a:t>aprobarea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comitetului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creditorilor</a:t>
            </a:r>
            <a:r>
              <a:rPr lang="en-US" altLang="ro-RO" sz="1200" dirty="0">
                <a:solidFill>
                  <a:schemeClr val="tx1"/>
                </a:solidFill>
              </a:rPr>
              <a:t>, </a:t>
            </a:r>
            <a:r>
              <a:rPr lang="en-US" altLang="ro-RO" sz="1200" dirty="0" err="1">
                <a:solidFill>
                  <a:schemeClr val="tx1"/>
                </a:solidFill>
              </a:rPr>
              <a:t>operatiunea</a:t>
            </a:r>
            <a:r>
              <a:rPr lang="en-US" altLang="ro-RO" sz="1200" dirty="0">
                <a:solidFill>
                  <a:schemeClr val="tx1"/>
                </a:solidFill>
              </a:rPr>
              <a:t> de </a:t>
            </a:r>
            <a:r>
              <a:rPr lang="en-US" altLang="ro-RO" sz="1200" dirty="0" err="1">
                <a:solidFill>
                  <a:schemeClr val="tx1"/>
                </a:solidFill>
              </a:rPr>
              <a:t>evaluare</a:t>
            </a:r>
            <a:r>
              <a:rPr lang="en-US" altLang="ro-RO" sz="1200" dirty="0">
                <a:solidFill>
                  <a:schemeClr val="tx1"/>
                </a:solidFill>
              </a:rPr>
              <a:t>, </a:t>
            </a:r>
            <a:r>
              <a:rPr lang="en-US" altLang="ro-RO" sz="1200" dirty="0" err="1">
                <a:solidFill>
                  <a:schemeClr val="tx1"/>
                </a:solidFill>
              </a:rPr>
              <a:t>urmand</a:t>
            </a:r>
            <a:r>
              <a:rPr lang="en-US" altLang="ro-RO" sz="1200" dirty="0">
                <a:solidFill>
                  <a:schemeClr val="tx1"/>
                </a:solidFill>
              </a:rPr>
              <a:t> a se </a:t>
            </a:r>
            <a:r>
              <a:rPr lang="en-US" altLang="ro-RO" sz="1200" dirty="0" err="1">
                <a:solidFill>
                  <a:schemeClr val="tx1"/>
                </a:solidFill>
              </a:rPr>
              <a:t>proceda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intr</a:t>
            </a:r>
            <a:r>
              <a:rPr lang="en-US" altLang="ro-RO" sz="1200" dirty="0">
                <a:solidFill>
                  <a:schemeClr val="tx1"/>
                </a:solidFill>
              </a:rPr>
              <a:t>-o prima </a:t>
            </a:r>
            <a:r>
              <a:rPr lang="en-US" altLang="ro-RO" sz="1200" dirty="0" err="1">
                <a:solidFill>
                  <a:schemeClr val="tx1"/>
                </a:solidFill>
              </a:rPr>
              <a:t>etapa</a:t>
            </a:r>
            <a:r>
              <a:rPr lang="en-US" altLang="ro-RO" sz="1200" dirty="0">
                <a:solidFill>
                  <a:schemeClr val="tx1"/>
                </a:solidFill>
              </a:rPr>
              <a:t> la </a:t>
            </a:r>
            <a:r>
              <a:rPr lang="en-US" altLang="ro-RO" sz="1200" dirty="0" err="1">
                <a:solidFill>
                  <a:schemeClr val="tx1"/>
                </a:solidFill>
              </a:rPr>
              <a:t>evaluarea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stocurilor</a:t>
            </a:r>
            <a:r>
              <a:rPr lang="en-US" altLang="ro-RO" sz="1200" dirty="0">
                <a:solidFill>
                  <a:schemeClr val="tx1"/>
                </a:solidFill>
              </a:rPr>
              <a:t> de </a:t>
            </a:r>
            <a:r>
              <a:rPr lang="en-US" altLang="ro-RO" sz="1200" dirty="0" err="1">
                <a:solidFill>
                  <a:schemeClr val="tx1"/>
                </a:solidFill>
              </a:rPr>
              <a:t>materiale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si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materii</a:t>
            </a:r>
            <a:r>
              <a:rPr lang="en-US" altLang="ro-RO" sz="1200" dirty="0">
                <a:solidFill>
                  <a:schemeClr val="tx1"/>
                </a:solidFill>
              </a:rPr>
              <a:t> prime  </a:t>
            </a:r>
            <a:r>
              <a:rPr lang="en-US" altLang="ro-RO" sz="1200" dirty="0" err="1">
                <a:solidFill>
                  <a:schemeClr val="tx1"/>
                </a:solidFill>
              </a:rPr>
              <a:t>iar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apoi</a:t>
            </a:r>
            <a:r>
              <a:rPr lang="en-US" altLang="ro-RO" sz="1200" dirty="0">
                <a:solidFill>
                  <a:schemeClr val="tx1"/>
                </a:solidFill>
              </a:rPr>
              <a:t> a </a:t>
            </a:r>
            <a:r>
              <a:rPr lang="en-US" altLang="ro-RO" sz="1200" dirty="0" err="1">
                <a:solidFill>
                  <a:schemeClr val="tx1"/>
                </a:solidFill>
              </a:rPr>
              <a:t>celorlalte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bunuri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inregistrate</a:t>
            </a:r>
            <a:r>
              <a:rPr lang="en-US" altLang="ro-RO" sz="1200" dirty="0">
                <a:solidFill>
                  <a:schemeClr val="tx1"/>
                </a:solidFill>
              </a:rPr>
              <a:t> in </a:t>
            </a:r>
            <a:r>
              <a:rPr lang="en-US" altLang="ro-RO" sz="1200" dirty="0" err="1">
                <a:solidFill>
                  <a:schemeClr val="tx1"/>
                </a:solidFill>
              </a:rPr>
              <a:t>patrimoniul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debitoarei</a:t>
            </a:r>
            <a:r>
              <a:rPr lang="en-US" altLang="ro-RO" sz="1200" dirty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altLang="ro-RO" sz="1200" dirty="0" err="1">
                <a:solidFill>
                  <a:schemeClr val="tx1"/>
                </a:solidFill>
              </a:rPr>
              <a:t>Obiectivul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ro-RO" altLang="ro-RO" sz="1200" dirty="0" err="1">
                <a:solidFill>
                  <a:schemeClr val="tx1"/>
                </a:solidFill>
              </a:rPr>
              <a:t>noastru</a:t>
            </a:r>
            <a:r>
              <a:rPr lang="ro-RO" altLang="ro-RO" sz="1200" dirty="0">
                <a:solidFill>
                  <a:schemeClr val="tx1"/>
                </a:solidFill>
              </a:rPr>
              <a:t> este de 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ro-RO" sz="1200" dirty="0">
                <a:solidFill>
                  <a:schemeClr val="tx1"/>
                </a:solidFill>
              </a:rPr>
              <a:t>maximiza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o-RO" sz="1200" dirty="0" err="1">
                <a:solidFill>
                  <a:schemeClr val="tx1"/>
                </a:solidFill>
              </a:rPr>
              <a:t>valoar</a:t>
            </a:r>
            <a:r>
              <a:rPr lang="en-US" sz="1200" dirty="0" err="1">
                <a:solidFill>
                  <a:schemeClr val="tx1"/>
                </a:solidFill>
              </a:rPr>
              <a:t>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o-RO" sz="1200" dirty="0">
                <a:solidFill>
                  <a:schemeClr val="tx1"/>
                </a:solidFill>
              </a:rPr>
              <a:t>averii debitorului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si</a:t>
            </a:r>
            <a:r>
              <a:rPr lang="en-US" sz="1200" dirty="0">
                <a:solidFill>
                  <a:schemeClr val="tx1"/>
                </a:solidFill>
              </a:rPr>
              <a:t> de a </a:t>
            </a:r>
            <a:r>
              <a:rPr lang="en-US" sz="1200" dirty="0" err="1">
                <a:solidFill>
                  <a:schemeClr val="tx1"/>
                </a:solidFill>
              </a:rPr>
              <a:t>realiza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ro-RO" sz="1200" dirty="0">
                <a:solidFill>
                  <a:schemeClr val="tx1"/>
                </a:solidFill>
              </a:rPr>
              <a:t>scopul procedurii insolventei prevazut de art.2 din Legea 85/2014, si anume  acela de satisfacere a interesului creditorilor inscrisi la masa </a:t>
            </a:r>
            <a:r>
              <a:rPr lang="ro-RO" sz="1200" dirty="0" err="1">
                <a:solidFill>
                  <a:schemeClr val="tx1"/>
                </a:solidFill>
              </a:rPr>
              <a:t>credala</a:t>
            </a:r>
            <a:r>
              <a:rPr lang="ro-RO" sz="1200" dirty="0">
                <a:solidFill>
                  <a:schemeClr val="tx1"/>
                </a:solidFill>
              </a:rPr>
              <a:t> </a:t>
            </a:r>
            <a:r>
              <a:rPr lang="ro-RO" sz="1200" dirty="0" err="1">
                <a:solidFill>
                  <a:schemeClr val="tx1"/>
                </a:solidFill>
              </a:rPr>
              <a:t>intr</a:t>
            </a:r>
            <a:r>
              <a:rPr lang="ro-RO" sz="1200" dirty="0">
                <a:solidFill>
                  <a:schemeClr val="tx1"/>
                </a:solidFill>
              </a:rPr>
              <a:t>-un procent cat mai ridicat. </a:t>
            </a:r>
            <a:endParaRPr lang="ro-RO" altLang="ro-RO" sz="1200" dirty="0">
              <a:solidFill>
                <a:schemeClr val="tx1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ro-RO" altLang="ro-RO" sz="1200" dirty="0">
              <a:solidFill>
                <a:srgbClr val="404040"/>
              </a:solidFill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ro-RO" altLang="ro-RO" sz="1200" dirty="0">
              <a:solidFill>
                <a:srgbClr val="404040"/>
              </a:solidFill>
            </a:endParaRPr>
          </a:p>
        </p:txBody>
      </p:sp>
      <p:sp>
        <p:nvSpPr>
          <p:cNvPr id="21509" name="Text Placeholder 5"/>
          <p:cNvSpPr>
            <a:spLocks noGrp="1" noChangeArrowheads="1"/>
          </p:cNvSpPr>
          <p:nvPr>
            <p:ph type="body" sz="quarter" idx="13"/>
          </p:nvPr>
        </p:nvSpPr>
        <p:spPr>
          <a:xfrm>
            <a:off x="6296025" y="571500"/>
            <a:ext cx="5470525" cy="319088"/>
          </a:xfrm>
        </p:spPr>
        <p:txBody>
          <a:bodyPr/>
          <a:lstStyle/>
          <a:p>
            <a:r>
              <a:rPr lang="ro-RO" altLang="ro-RO" dirty="0"/>
              <a:t>In detaliu</a:t>
            </a:r>
            <a:endParaRPr lang="en-US" altLang="ro-RO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291263" y="1089025"/>
            <a:ext cx="5472112" cy="4902200"/>
          </a:xfrm>
        </p:spPr>
        <p:txBody>
          <a:bodyPr>
            <a:noAutofit/>
          </a:bodyPr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ro-RO" altLang="ro-RO" sz="1200" b="1" dirty="0"/>
              <a:t>  </a:t>
            </a:r>
            <a:endParaRPr lang="ro-RO" altLang="ro-RO" sz="1200" dirty="0"/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chemeClr val="tx1"/>
                </a:solidFill>
              </a:rPr>
              <a:t>Principalele a</a:t>
            </a:r>
            <a:r>
              <a:rPr lang="en-US" altLang="ro-RO" sz="1200" dirty="0" err="1">
                <a:solidFill>
                  <a:schemeClr val="tx1"/>
                </a:solidFill>
              </a:rPr>
              <a:t>tribu</a:t>
            </a:r>
            <a:r>
              <a:rPr lang="ro-RO" altLang="ro-RO" sz="1200" dirty="0">
                <a:solidFill>
                  <a:schemeClr val="tx1"/>
                </a:solidFill>
              </a:rPr>
              <a:t>ț</a:t>
            </a:r>
            <a:r>
              <a:rPr lang="en-US" altLang="ro-RO" sz="1200" dirty="0">
                <a:solidFill>
                  <a:schemeClr val="tx1"/>
                </a:solidFill>
              </a:rPr>
              <a:t>ii</a:t>
            </a:r>
            <a:r>
              <a:rPr lang="ro-RO" altLang="ro-RO" sz="1200" dirty="0">
                <a:solidFill>
                  <a:schemeClr val="tx1"/>
                </a:solidFill>
              </a:rPr>
              <a:t> ale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lichidatorului</a:t>
            </a:r>
            <a:r>
              <a:rPr lang="en-US" altLang="ro-RO" sz="1200" dirty="0">
                <a:solidFill>
                  <a:schemeClr val="tx1"/>
                </a:solidFill>
              </a:rPr>
              <a:t> sunt </a:t>
            </a:r>
            <a:r>
              <a:rPr lang="en-US" altLang="ro-RO" sz="1200" dirty="0" err="1">
                <a:solidFill>
                  <a:schemeClr val="tx1"/>
                </a:solidFill>
              </a:rPr>
              <a:t>reglementate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ro-RO" altLang="ro-RO" sz="1200" dirty="0">
                <a:solidFill>
                  <a:schemeClr val="tx1"/>
                </a:solidFill>
              </a:rPr>
              <a:t>prin dispozițiile </a:t>
            </a:r>
            <a:r>
              <a:rPr lang="en-US" altLang="ro-RO" sz="1200" dirty="0">
                <a:solidFill>
                  <a:schemeClr val="tx1"/>
                </a:solidFill>
              </a:rPr>
              <a:t>art.</a:t>
            </a:r>
            <a:r>
              <a:rPr lang="ro-RO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>
                <a:solidFill>
                  <a:schemeClr val="tx1"/>
                </a:solidFill>
              </a:rPr>
              <a:t>64</a:t>
            </a:r>
            <a:r>
              <a:rPr lang="ro-RO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>
                <a:solidFill>
                  <a:schemeClr val="tx1"/>
                </a:solidFill>
              </a:rPr>
              <a:t>din </a:t>
            </a:r>
            <a:r>
              <a:rPr lang="en-US" altLang="ro-RO" sz="1200" dirty="0" err="1">
                <a:solidFill>
                  <a:schemeClr val="tx1"/>
                </a:solidFill>
              </a:rPr>
              <a:t>Legea</a:t>
            </a:r>
            <a:r>
              <a:rPr lang="en-US" altLang="ro-RO" sz="1200" dirty="0">
                <a:solidFill>
                  <a:schemeClr val="tx1"/>
                </a:solidFill>
              </a:rPr>
              <a:t> 85/20</a:t>
            </a:r>
            <a:r>
              <a:rPr lang="ro-RO" altLang="ro-RO" sz="1200" dirty="0">
                <a:solidFill>
                  <a:schemeClr val="tx1"/>
                </a:solidFill>
              </a:rPr>
              <a:t>14 si includ, pe scurt, </a:t>
            </a:r>
            <a:r>
              <a:rPr lang="ro-RO" altLang="ro-RO" sz="1200" dirty="0" err="1">
                <a:solidFill>
                  <a:schemeClr val="tx1"/>
                </a:solidFill>
              </a:rPr>
              <a:t>urmatoarele</a:t>
            </a:r>
            <a:r>
              <a:rPr lang="ro-RO" altLang="ro-RO" sz="1200" dirty="0">
                <a:solidFill>
                  <a:schemeClr val="tx1"/>
                </a:solidFill>
              </a:rPr>
              <a:t>: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en-US" altLang="ro-RO" sz="1200" dirty="0" err="1">
                <a:solidFill>
                  <a:schemeClr val="tx1"/>
                </a:solidFill>
              </a:rPr>
              <a:t>conducerea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activitatii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ro-RO" altLang="ro-RO" sz="1200" dirty="0">
                <a:solidFill>
                  <a:schemeClr val="tx1"/>
                </a:solidFill>
              </a:rPr>
              <a:t>debitorului;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ro-RO" altLang="ro-RO" sz="1200" dirty="0">
                <a:solidFill>
                  <a:schemeClr val="tx1"/>
                </a:solidFill>
              </a:rPr>
              <a:t>introducerea de acţiuni pentru anularea actelor sau operaţiunilor frauduloase ale debitorului, încheiate în dauna drepturilor creditorilor, precum şi a unor transferuri cu caracter patrimonial, a unor operaţiuni comerciale încheiate de debitor şi a constituirii unor </a:t>
            </a:r>
            <a:r>
              <a:rPr lang="en-US" altLang="ro-RO" sz="1200" dirty="0" err="1">
                <a:solidFill>
                  <a:schemeClr val="tx1"/>
                </a:solidFill>
              </a:rPr>
              <a:t>cauze</a:t>
            </a:r>
            <a:r>
              <a:rPr lang="en-US" altLang="ro-RO" sz="1200" dirty="0">
                <a:solidFill>
                  <a:schemeClr val="tx1"/>
                </a:solidFill>
              </a:rPr>
              <a:t> de </a:t>
            </a:r>
            <a:r>
              <a:rPr lang="en-US" altLang="ro-RO" sz="1200" dirty="0" err="1">
                <a:solidFill>
                  <a:schemeClr val="tx1"/>
                </a:solidFill>
              </a:rPr>
              <a:t>preferinta</a:t>
            </a:r>
            <a:r>
              <a:rPr lang="ro-RO" altLang="ro-RO" sz="1200" dirty="0">
                <a:solidFill>
                  <a:schemeClr val="tx1"/>
                </a:solidFill>
              </a:rPr>
              <a:t>, susceptibile a prejudicia drepturile creditorilor;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en-US" sz="1200" dirty="0" err="1">
                <a:solidFill>
                  <a:schemeClr val="tx1"/>
                </a:solidFill>
              </a:rPr>
              <a:t>aplicarea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sigiliilor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err="1">
                <a:solidFill>
                  <a:schemeClr val="tx1"/>
                </a:solidFill>
              </a:rPr>
              <a:t>inventarierea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bunurilor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și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luarea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măsurilor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corespunzătoare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pentru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conservarea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lor</a:t>
            </a:r>
            <a:r>
              <a:rPr lang="en-US" sz="1200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es-ES" altLang="ro-RO" sz="1200" dirty="0" err="1">
                <a:solidFill>
                  <a:schemeClr val="tx1"/>
                </a:solidFill>
              </a:rPr>
              <a:t>denunţarea</a:t>
            </a:r>
            <a:r>
              <a:rPr lang="es-ES" altLang="ro-RO" sz="1200" dirty="0">
                <a:solidFill>
                  <a:schemeClr val="tx1"/>
                </a:solidFill>
              </a:rPr>
              <a:t> </a:t>
            </a:r>
            <a:r>
              <a:rPr lang="es-ES" altLang="ro-RO" sz="1200" dirty="0" err="1">
                <a:solidFill>
                  <a:schemeClr val="tx1"/>
                </a:solidFill>
              </a:rPr>
              <a:t>unor</a:t>
            </a:r>
            <a:r>
              <a:rPr lang="es-ES" altLang="ro-RO" sz="1200" dirty="0">
                <a:solidFill>
                  <a:schemeClr val="tx1"/>
                </a:solidFill>
              </a:rPr>
              <a:t> contracte </a:t>
            </a:r>
            <a:r>
              <a:rPr lang="es-ES" altLang="ro-RO" sz="1200" dirty="0" err="1">
                <a:solidFill>
                  <a:schemeClr val="tx1"/>
                </a:solidFill>
              </a:rPr>
              <a:t>încheiate</a:t>
            </a:r>
            <a:r>
              <a:rPr lang="es-ES" altLang="ro-RO" sz="1200" dirty="0">
                <a:solidFill>
                  <a:schemeClr val="tx1"/>
                </a:solidFill>
              </a:rPr>
              <a:t> de </a:t>
            </a:r>
            <a:r>
              <a:rPr lang="es-ES" altLang="ro-RO" sz="1200" dirty="0" err="1">
                <a:solidFill>
                  <a:schemeClr val="tx1"/>
                </a:solidFill>
              </a:rPr>
              <a:t>debitor</a:t>
            </a:r>
            <a:endParaRPr lang="ro-RO" altLang="ro-RO" sz="1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ro-RO" altLang="ro-RO" sz="1200" dirty="0">
                <a:solidFill>
                  <a:schemeClr val="tx1"/>
                </a:solidFill>
              </a:rPr>
              <a:t>verificarea </a:t>
            </a:r>
            <a:r>
              <a:rPr lang="ro-RO" altLang="ro-RO" sz="1200" dirty="0" err="1">
                <a:solidFill>
                  <a:schemeClr val="tx1"/>
                </a:solidFill>
              </a:rPr>
              <a:t>creanţelor</a:t>
            </a:r>
            <a:r>
              <a:rPr lang="ro-RO" altLang="ro-RO" sz="1200" dirty="0">
                <a:solidFill>
                  <a:schemeClr val="tx1"/>
                </a:solidFill>
              </a:rPr>
              <a:t> </a:t>
            </a:r>
            <a:r>
              <a:rPr lang="ro-RO" altLang="ro-RO" sz="1200" dirty="0" err="1">
                <a:solidFill>
                  <a:schemeClr val="tx1"/>
                </a:solidFill>
              </a:rPr>
              <a:t>şi</a:t>
            </a:r>
            <a:r>
              <a:rPr lang="ro-RO" altLang="ro-RO" sz="1200" dirty="0">
                <a:solidFill>
                  <a:schemeClr val="tx1"/>
                </a:solidFill>
              </a:rPr>
              <a:t>, atunci când este cazul, formularea de </a:t>
            </a:r>
            <a:r>
              <a:rPr lang="ro-RO" altLang="ro-RO" sz="1200" dirty="0" err="1">
                <a:solidFill>
                  <a:schemeClr val="tx1"/>
                </a:solidFill>
              </a:rPr>
              <a:t>obiecţiuni</a:t>
            </a:r>
            <a:r>
              <a:rPr lang="ro-RO" altLang="ro-RO" sz="1200" dirty="0">
                <a:solidFill>
                  <a:schemeClr val="tx1"/>
                </a:solidFill>
              </a:rPr>
              <a:t> la acestea, notificarea creditorilor în cazul neînscrierii sau înscrierii </a:t>
            </a:r>
            <a:r>
              <a:rPr lang="ro-RO" altLang="ro-RO" sz="1200" dirty="0" err="1">
                <a:solidFill>
                  <a:schemeClr val="tx1"/>
                </a:solidFill>
              </a:rPr>
              <a:t>parţiale</a:t>
            </a:r>
            <a:r>
              <a:rPr lang="ro-RO" altLang="ro-RO" sz="1200" dirty="0">
                <a:solidFill>
                  <a:schemeClr val="tx1"/>
                </a:solidFill>
              </a:rPr>
              <a:t> a </a:t>
            </a:r>
            <a:r>
              <a:rPr lang="ro-RO" altLang="ro-RO" sz="1200" dirty="0" err="1">
                <a:solidFill>
                  <a:schemeClr val="tx1"/>
                </a:solidFill>
              </a:rPr>
              <a:t>creanţelor</a:t>
            </a:r>
            <a:r>
              <a:rPr lang="ro-RO" altLang="ro-RO" sz="1200" dirty="0">
                <a:solidFill>
                  <a:schemeClr val="tx1"/>
                </a:solidFill>
              </a:rPr>
              <a:t>, precum </a:t>
            </a:r>
            <a:r>
              <a:rPr lang="ro-RO" altLang="ro-RO" sz="1200" dirty="0" err="1">
                <a:solidFill>
                  <a:schemeClr val="tx1"/>
                </a:solidFill>
              </a:rPr>
              <a:t>şi</a:t>
            </a:r>
            <a:r>
              <a:rPr lang="ro-RO" altLang="ro-RO" sz="1200" dirty="0">
                <a:solidFill>
                  <a:schemeClr val="tx1"/>
                </a:solidFill>
              </a:rPr>
              <a:t> întocmirea tabelelor de </a:t>
            </a:r>
            <a:r>
              <a:rPr lang="ro-RO" altLang="ro-RO" sz="1200" dirty="0" err="1">
                <a:solidFill>
                  <a:schemeClr val="tx1"/>
                </a:solidFill>
              </a:rPr>
              <a:t>creanţe</a:t>
            </a:r>
            <a:r>
              <a:rPr lang="ro-RO" altLang="ro-RO" sz="1200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en-US" altLang="ro-RO" sz="1200" dirty="0" err="1">
                <a:solidFill>
                  <a:schemeClr val="tx1"/>
                </a:solidFill>
              </a:rPr>
              <a:t>urmarirea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ro-RO" altLang="ro-RO" sz="1200" dirty="0">
                <a:solidFill>
                  <a:schemeClr val="tx1"/>
                </a:solidFill>
              </a:rPr>
              <a:t>î</a:t>
            </a:r>
            <a:r>
              <a:rPr lang="vi-VN" altLang="ro-RO" sz="1200" dirty="0">
                <a:solidFill>
                  <a:schemeClr val="tx1"/>
                </a:solidFill>
              </a:rPr>
              <a:t>ncasar</a:t>
            </a:r>
            <a:r>
              <a:rPr lang="en-US" altLang="ro-RO" sz="1200" dirty="0">
                <a:solidFill>
                  <a:schemeClr val="tx1"/>
                </a:solidFill>
              </a:rPr>
              <a:t>ii</a:t>
            </a:r>
            <a:r>
              <a:rPr lang="vi-VN" altLang="ro-RO" sz="1200" dirty="0">
                <a:solidFill>
                  <a:schemeClr val="tx1"/>
                </a:solidFill>
              </a:rPr>
              <a:t> creanţelor</a:t>
            </a:r>
            <a:r>
              <a:rPr lang="en-US" altLang="ro-RO" sz="1200" dirty="0">
                <a:solidFill>
                  <a:schemeClr val="tx1"/>
                </a:solidFill>
              </a:rPr>
              <a:t> din </a:t>
            </a:r>
            <a:r>
              <a:rPr lang="en-US" altLang="ro-RO" sz="1200" dirty="0" err="1">
                <a:solidFill>
                  <a:schemeClr val="tx1"/>
                </a:solidFill>
              </a:rPr>
              <a:t>averea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debitorului,rezultate</a:t>
            </a:r>
            <a:r>
              <a:rPr lang="en-US" altLang="ro-RO" sz="1200" dirty="0">
                <a:solidFill>
                  <a:schemeClr val="tx1"/>
                </a:solidFill>
              </a:rPr>
              <a:t> din  </a:t>
            </a:r>
            <a:r>
              <a:rPr lang="en-US" altLang="ro-RO" sz="1200" dirty="0" err="1">
                <a:solidFill>
                  <a:schemeClr val="tx1"/>
                </a:solidFill>
              </a:rPr>
              <a:t>transferul</a:t>
            </a:r>
            <a:r>
              <a:rPr lang="en-US" altLang="ro-RO" sz="1200" dirty="0">
                <a:solidFill>
                  <a:schemeClr val="tx1"/>
                </a:solidFill>
              </a:rPr>
              <a:t> de </a:t>
            </a:r>
            <a:r>
              <a:rPr lang="en-US" altLang="ro-RO" sz="1200" dirty="0" err="1">
                <a:solidFill>
                  <a:schemeClr val="tx1"/>
                </a:solidFill>
              </a:rPr>
              <a:t>bunuri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sau</a:t>
            </a:r>
            <a:r>
              <a:rPr lang="en-US" altLang="ro-RO" sz="1200" dirty="0">
                <a:solidFill>
                  <a:schemeClr val="tx1"/>
                </a:solidFill>
              </a:rPr>
              <a:t> de </a:t>
            </a:r>
            <a:r>
              <a:rPr lang="vi-VN" altLang="ro-RO" sz="1200" dirty="0">
                <a:solidFill>
                  <a:schemeClr val="tx1"/>
                </a:solidFill>
              </a:rPr>
              <a:t>sume de bani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efectuat</a:t>
            </a:r>
            <a:r>
              <a:rPr lang="en-US" altLang="ro-RO" sz="1200" dirty="0">
                <a:solidFill>
                  <a:schemeClr val="tx1"/>
                </a:solidFill>
              </a:rPr>
              <a:t> de </a:t>
            </a:r>
            <a:r>
              <a:rPr lang="en-US" altLang="ro-RO" sz="1200" dirty="0" err="1">
                <a:solidFill>
                  <a:schemeClr val="tx1"/>
                </a:solidFill>
              </a:rPr>
              <a:t>acesta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vi-VN" altLang="ro-RO" sz="1200" dirty="0">
                <a:solidFill>
                  <a:schemeClr val="tx1"/>
                </a:solidFill>
              </a:rPr>
              <a:t>înainte de deschiderea procedurii, </a:t>
            </a:r>
            <a:r>
              <a:rPr lang="en-US" altLang="ro-RO" sz="1200" dirty="0" err="1">
                <a:solidFill>
                  <a:schemeClr val="tx1"/>
                </a:solidFill>
              </a:rPr>
              <a:t>incasarea</a:t>
            </a:r>
            <a:r>
              <a:rPr lang="en-US" altLang="ro-RO" sz="1200" dirty="0">
                <a:solidFill>
                  <a:schemeClr val="tx1"/>
                </a:solidFill>
              </a:rPr>
              <a:t> </a:t>
            </a:r>
            <a:r>
              <a:rPr lang="en-US" altLang="ro-RO" sz="1200" dirty="0" err="1">
                <a:solidFill>
                  <a:schemeClr val="tx1"/>
                </a:solidFill>
              </a:rPr>
              <a:t>creantelor</a:t>
            </a:r>
            <a:r>
              <a:rPr lang="en-US" altLang="ro-RO" sz="1200" dirty="0">
                <a:solidFill>
                  <a:schemeClr val="tx1"/>
                </a:solidFill>
              </a:rPr>
              <a:t>,</a:t>
            </a:r>
            <a:r>
              <a:rPr lang="vi-VN" altLang="ro-RO" sz="1200" dirty="0">
                <a:solidFill>
                  <a:schemeClr val="tx1"/>
                </a:solidFill>
              </a:rPr>
              <a:t>formularea şi susţinerea acţiunilor în pretenţii pentru încasarea creanţelor debitorului, pentru aceasta putând angaja avocaţi</a:t>
            </a:r>
            <a:r>
              <a:rPr lang="ro-RO" altLang="ro-RO" sz="1200" dirty="0">
                <a:solidFill>
                  <a:schemeClr val="tx1"/>
                </a:solidFill>
              </a:rPr>
              <a:t>i;</a:t>
            </a:r>
            <a:endParaRPr lang="en-US" altLang="ro-RO" sz="1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en-US" sz="1200" dirty="0" err="1">
                <a:solidFill>
                  <a:schemeClr val="tx1"/>
                </a:solidFill>
              </a:rPr>
              <a:t>primirea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plăților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pe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seama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debitorului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și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consemnarea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lor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în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contul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averii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debitorului</a:t>
            </a:r>
            <a:r>
              <a:rPr lang="en-US" sz="1200" dirty="0">
                <a:solidFill>
                  <a:schemeClr val="tx1"/>
                </a:solidFill>
              </a:rPr>
              <a:t>;</a:t>
            </a:r>
            <a:endParaRPr lang="en-US" altLang="ro-RO" sz="1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en-US" sz="1200" dirty="0" err="1">
                <a:solidFill>
                  <a:schemeClr val="tx1"/>
                </a:solidFill>
              </a:rPr>
              <a:t>vânzarea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bunurilor</a:t>
            </a:r>
            <a:r>
              <a:rPr lang="en-US" sz="1200" dirty="0">
                <a:solidFill>
                  <a:schemeClr val="tx1"/>
                </a:solidFill>
              </a:rPr>
              <a:t> din </a:t>
            </a:r>
            <a:r>
              <a:rPr lang="en-US" sz="1200" dirty="0" err="1">
                <a:solidFill>
                  <a:schemeClr val="tx1"/>
                </a:solidFill>
              </a:rPr>
              <a:t>averea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debitorului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err="1">
                <a:solidFill>
                  <a:schemeClr val="tx1"/>
                </a:solidFill>
              </a:rPr>
              <a:t>potrivit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prevederilor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prezentei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legi</a:t>
            </a:r>
            <a:endParaRPr lang="en-US" sz="1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</a:rPr>
              <a:t>sub </a:t>
            </a:r>
            <a:r>
              <a:rPr lang="en-US" sz="1200" dirty="0" err="1">
                <a:solidFill>
                  <a:schemeClr val="tx1"/>
                </a:solidFill>
              </a:rPr>
              <a:t>condiția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confirmării</a:t>
            </a:r>
            <a:r>
              <a:rPr lang="en-US" sz="1200" dirty="0">
                <a:solidFill>
                  <a:schemeClr val="tx1"/>
                </a:solidFill>
              </a:rPr>
              <a:t> de </a:t>
            </a:r>
            <a:r>
              <a:rPr lang="en-US" sz="1200" dirty="0" err="1">
                <a:solidFill>
                  <a:schemeClr val="tx1"/>
                </a:solidFill>
              </a:rPr>
              <a:t>către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judecătorul-sindic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err="1">
                <a:solidFill>
                  <a:schemeClr val="tx1"/>
                </a:solidFill>
              </a:rPr>
              <a:t>încheierea</a:t>
            </a:r>
            <a:r>
              <a:rPr lang="en-US" sz="1200" dirty="0">
                <a:solidFill>
                  <a:schemeClr val="tx1"/>
                </a:solidFill>
              </a:rPr>
              <a:t> de </a:t>
            </a:r>
            <a:r>
              <a:rPr lang="en-US" sz="1200" dirty="0" err="1">
                <a:solidFill>
                  <a:schemeClr val="tx1"/>
                </a:solidFill>
              </a:rPr>
              <a:t>tranzacții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err="1">
                <a:solidFill>
                  <a:schemeClr val="tx1"/>
                </a:solidFill>
              </a:rPr>
              <a:t>descărcarea</a:t>
            </a:r>
            <a:r>
              <a:rPr lang="en-US" sz="1200" dirty="0">
                <a:solidFill>
                  <a:schemeClr val="tx1"/>
                </a:solidFill>
              </a:rPr>
              <a:t> de </a:t>
            </a:r>
            <a:r>
              <a:rPr lang="en-US" sz="1200" dirty="0" err="1">
                <a:solidFill>
                  <a:schemeClr val="tx1"/>
                </a:solidFill>
              </a:rPr>
              <a:t>obligații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err="1">
                <a:solidFill>
                  <a:schemeClr val="tx1"/>
                </a:solidFill>
              </a:rPr>
              <a:t>descărcarea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fidejusorilor</a:t>
            </a:r>
            <a:r>
              <a:rPr lang="en-US" sz="1200" dirty="0">
                <a:solidFill>
                  <a:schemeClr val="tx1"/>
                </a:solidFill>
              </a:rPr>
              <a:t>, </a:t>
            </a:r>
            <a:r>
              <a:rPr lang="en-US" sz="1200" dirty="0" err="1">
                <a:solidFill>
                  <a:schemeClr val="tx1"/>
                </a:solidFill>
              </a:rPr>
              <a:t>renunțarea</a:t>
            </a:r>
            <a:r>
              <a:rPr lang="en-US" sz="1200" dirty="0">
                <a:solidFill>
                  <a:schemeClr val="tx1"/>
                </a:solidFill>
              </a:rPr>
              <a:t> la </a:t>
            </a:r>
            <a:r>
              <a:rPr lang="en-US" sz="1200" dirty="0" err="1">
                <a:solidFill>
                  <a:schemeClr val="tx1"/>
                </a:solidFill>
              </a:rPr>
              <a:t>garanții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dirty="0" err="1">
                <a:solidFill>
                  <a:schemeClr val="tx1"/>
                </a:solidFill>
              </a:rPr>
              <a:t>reale</a:t>
            </a:r>
            <a:r>
              <a:rPr lang="en-US" sz="1200" dirty="0">
                <a:solidFill>
                  <a:schemeClr val="tx1"/>
                </a:solidFill>
              </a:rPr>
              <a:t>;</a:t>
            </a:r>
            <a:endParaRPr lang="ro-RO" altLang="ro-RO" sz="1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vi-VN" altLang="ro-RO" sz="1200" dirty="0">
                <a:solidFill>
                  <a:schemeClr val="tx1"/>
                </a:solidFill>
              </a:rPr>
              <a:t>sesizarea judecătorului-sindic în legătură cu orice problemă care ar cere o soluţionare de către acesta</a:t>
            </a:r>
            <a:r>
              <a:rPr lang="ro-RO" altLang="ro-RO" sz="1200" dirty="0">
                <a:solidFill>
                  <a:schemeClr val="tx1"/>
                </a:solidFill>
              </a:rPr>
              <a:t>;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r>
              <a:rPr lang="ro-RO" altLang="ro-RO" sz="1200" dirty="0">
                <a:solidFill>
                  <a:schemeClr val="tx1"/>
                </a:solidFill>
              </a:rPr>
              <a:t>orice alte atribuţii stabilite prin încheiere de către judecătorul-sindic.</a:t>
            </a:r>
          </a:p>
          <a:p>
            <a:pPr marL="0" indent="0" algn="just">
              <a:lnSpc>
                <a:spcPct val="100000"/>
              </a:lnSpc>
              <a:spcBef>
                <a:spcPct val="0"/>
              </a:spcBef>
              <a:buNone/>
            </a:pPr>
            <a:endParaRPr lang="ro-RO" altLang="ro-RO" sz="1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endParaRPr lang="ro-RO" altLang="ro-RO" sz="1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endParaRPr lang="ro-RO" altLang="ro-RO" sz="1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endParaRPr lang="ro-RO" altLang="ro-RO" sz="1200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endParaRPr lang="ro-RO" altLang="ro-RO" sz="1200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ct val="0"/>
              </a:spcBef>
            </a:pPr>
            <a:endParaRPr lang="ro-RO" altLang="ro-RO" sz="1200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34"/>
          </p:nvPr>
        </p:nvSpPr>
        <p:spPr>
          <a:solidFill>
            <a:schemeClr val="tx1">
              <a:lumMod val="95000"/>
              <a:lumOff val="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702ED474-817D-4993-9E89-A21282D4C25D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4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cxnSp>
        <p:nvCxnSpPr>
          <p:cNvPr id="11" name="Straight Connector 10" descr="&quot;&quot;"/>
          <p:cNvCxnSpPr/>
          <p:nvPr/>
        </p:nvCxnSpPr>
        <p:spPr>
          <a:xfrm>
            <a:off x="6096000" y="2363788"/>
            <a:ext cx="0" cy="2409825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 descr="&quot;&quot;"/>
          <p:cNvSpPr/>
          <p:nvPr/>
        </p:nvSpPr>
        <p:spPr>
          <a:xfrm>
            <a:off x="6291263" y="973138"/>
            <a:ext cx="1984375" cy="1158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 descr="&quot;&quot;"/>
          <p:cNvSpPr/>
          <p:nvPr/>
        </p:nvSpPr>
        <p:spPr>
          <a:xfrm flipV="1">
            <a:off x="431800" y="1211263"/>
            <a:ext cx="1984375" cy="1444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263" y="1800225"/>
            <a:ext cx="5422900" cy="447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368300"/>
            <a:ext cx="5332412" cy="43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dirty="0" err="1"/>
              <a:t>Directii</a:t>
            </a:r>
            <a:r>
              <a:rPr lang="ro-RO" dirty="0"/>
              <a:t> de </a:t>
            </a:r>
            <a:r>
              <a:rPr lang="ro-RO" dirty="0" err="1"/>
              <a:t>actiune</a:t>
            </a:r>
            <a:r>
              <a:rPr lang="ro-RO" dirty="0"/>
              <a:t> in procedura</a:t>
            </a:r>
          </a:p>
        </p:txBody>
      </p:sp>
      <p:sp>
        <p:nvSpPr>
          <p:cNvPr id="22532" name="Text Placeholder 3"/>
          <p:cNvSpPr>
            <a:spLocks noGrp="1" noChangeArrowheads="1"/>
          </p:cNvSpPr>
          <p:nvPr>
            <p:ph type="body" idx="1"/>
          </p:nvPr>
        </p:nvSpPr>
        <p:spPr>
          <a:xfrm>
            <a:off x="431800" y="2714625"/>
            <a:ext cx="5472113" cy="2805113"/>
          </a:xfrm>
        </p:spPr>
        <p:txBody>
          <a:bodyPr/>
          <a:lstStyle/>
          <a:p>
            <a:pPr algn="just"/>
            <a:r>
              <a:rPr lang="it-IT" altLang="ro-RO" sz="1200" b="0">
                <a:solidFill>
                  <a:srgbClr val="404040"/>
                </a:solidFill>
              </a:rPr>
              <a:t>Din perspectiva debitorului importante sunt: </a:t>
            </a:r>
            <a:r>
              <a:rPr lang="ro-RO" altLang="ro-RO" sz="1200" b="0">
                <a:solidFill>
                  <a:srgbClr val="404040"/>
                </a:solidFill>
              </a:rPr>
              <a:t>maximizarea gradului de valorificare a activelor şi  acoperirea  intr-un  grad cat mai ridicat  al creanţelor inscrise in tabelul de creante.</a:t>
            </a:r>
          </a:p>
          <a:p>
            <a:pPr algn="just"/>
            <a:r>
              <a:rPr lang="it-IT" altLang="ro-RO" sz="1200" b="0">
                <a:solidFill>
                  <a:srgbClr val="404040"/>
                </a:solidFill>
              </a:rPr>
              <a:t>Din perspectiva creditorilor importante sunt: maximizarea creantei recuperate si </a:t>
            </a:r>
            <a:r>
              <a:rPr lang="ro-RO" altLang="ro-RO" sz="1200" b="0">
                <a:solidFill>
                  <a:srgbClr val="404040"/>
                </a:solidFill>
              </a:rPr>
              <a:t> realizarea </a:t>
            </a:r>
            <a:r>
              <a:rPr lang="it-IT" altLang="ro-RO" sz="1200" b="0">
                <a:solidFill>
                  <a:srgbClr val="404040"/>
                </a:solidFill>
              </a:rPr>
              <a:t>unui echilibru între nivelul de recuperare a creanţelor şi timpul scurs între data deschiderii procedurii şi momentul distribuirii sumelor. </a:t>
            </a:r>
            <a:endParaRPr lang="ro-RO" altLang="ro-RO" sz="1200" b="0">
              <a:solidFill>
                <a:srgbClr val="404040"/>
              </a:solidFill>
            </a:endParaRPr>
          </a:p>
          <a:p>
            <a:pPr algn="just"/>
            <a:r>
              <a:rPr lang="it-IT" altLang="ro-RO" sz="1200" b="0">
                <a:solidFill>
                  <a:srgbClr val="404040"/>
                </a:solidFill>
              </a:rPr>
              <a:t>Din perspectiva mediului de afaceri importante sunt: transparenţa procedurii de lichidare, predictibilitatea şi accesul facil la remediile oferite de aceasta.</a:t>
            </a:r>
          </a:p>
          <a:p>
            <a:pPr algn="just"/>
            <a:r>
              <a:rPr lang="ro-RO" altLang="ro-RO" sz="1200" b="0">
                <a:solidFill>
                  <a:srgbClr val="404040"/>
                </a:solidFill>
              </a:rPr>
              <a:t>Societățile din consorțiu sunt</a:t>
            </a:r>
            <a:r>
              <a:rPr lang="it-IT" altLang="ro-RO" sz="1200" b="0">
                <a:solidFill>
                  <a:srgbClr val="404040"/>
                </a:solidFill>
              </a:rPr>
              <a:t> agre</a:t>
            </a:r>
            <a:r>
              <a:rPr lang="ro-RO" altLang="ro-RO" sz="1200" b="0">
                <a:solidFill>
                  <a:srgbClr val="404040"/>
                </a:solidFill>
              </a:rPr>
              <a:t>ate</a:t>
            </a:r>
            <a:r>
              <a:rPr lang="it-IT" altLang="ro-RO" sz="1200" b="0">
                <a:solidFill>
                  <a:srgbClr val="404040"/>
                </a:solidFill>
              </a:rPr>
              <a:t> de ANAF si AAAS</a:t>
            </a:r>
            <a:r>
              <a:rPr lang="ro-RO" altLang="ro-RO" sz="1200" b="0">
                <a:solidFill>
                  <a:srgbClr val="404040"/>
                </a:solidFill>
              </a:rPr>
              <a:t> </a:t>
            </a:r>
            <a:r>
              <a:rPr lang="it-IT" altLang="ro-RO" sz="1200" b="0">
                <a:solidFill>
                  <a:srgbClr val="404040"/>
                </a:solidFill>
              </a:rPr>
              <a:t>(fost AVAS) pentru lichidarea societatilor cu capital de stat, avand un portofoliu semnificativ, inclusiv din procedurile de selectie realizate de aceste autoritati.</a:t>
            </a:r>
            <a:endParaRPr lang="ro-RO" altLang="ro-RO" sz="1200" b="0">
              <a:solidFill>
                <a:srgbClr val="404040"/>
              </a:solidFill>
            </a:endParaRPr>
          </a:p>
          <a:p>
            <a:endParaRPr lang="ro-RO" altLang="ro-RO" sz="1200">
              <a:solidFill>
                <a:srgbClr val="404040"/>
              </a:solidFill>
            </a:endParaRPr>
          </a:p>
          <a:p>
            <a:endParaRPr lang="ro-RO" altLang="ro-RO" sz="1200" b="0">
              <a:solidFill>
                <a:srgbClr val="404040"/>
              </a:solidFill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</a:pPr>
            <a:endParaRPr lang="ro-RO" altLang="ro-RO" sz="1200">
              <a:solidFill>
                <a:srgbClr val="404040"/>
              </a:solidFill>
            </a:endParaRPr>
          </a:p>
          <a:p>
            <a:pPr>
              <a:lnSpc>
                <a:spcPct val="100000"/>
              </a:lnSpc>
              <a:spcBef>
                <a:spcPct val="0"/>
              </a:spcBef>
            </a:pPr>
            <a:endParaRPr lang="ro-RO" altLang="ro-RO" sz="1200">
              <a:solidFill>
                <a:srgbClr val="40404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23137DAD-7FFD-476D-BBD4-453E32773D90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5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6" name="Rectangle 5" descr="&quot;&quot;"/>
          <p:cNvSpPr/>
          <p:nvPr/>
        </p:nvSpPr>
        <p:spPr>
          <a:xfrm flipV="1">
            <a:off x="431800" y="1211263"/>
            <a:ext cx="1984375" cy="1444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91263" y="1147763"/>
            <a:ext cx="3438525" cy="431800"/>
          </a:xfrm>
          <a:prstGeom prst="rect">
            <a:avLst/>
          </a:prstGeom>
        </p:spPr>
        <p:txBody>
          <a:bodyPr lIns="0" tIns="0" rIns="0" bIns="0"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spc="-15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o-RO" sz="2400" dirty="0"/>
              <a:t>Expertiza </a:t>
            </a:r>
            <a:r>
              <a:rPr lang="ro-RO" sz="2400" dirty="0" err="1"/>
              <a:t>noastra</a:t>
            </a:r>
            <a:endParaRPr lang="ro-RO" sz="2400" dirty="0"/>
          </a:p>
        </p:txBody>
      </p:sp>
      <p:sp>
        <p:nvSpPr>
          <p:cNvPr id="10" name="Rectangle 9" descr="&quot;&quot;"/>
          <p:cNvSpPr/>
          <p:nvPr/>
        </p:nvSpPr>
        <p:spPr>
          <a:xfrm>
            <a:off x="6291263" y="973138"/>
            <a:ext cx="1984375" cy="1158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aphicFrame>
        <p:nvGraphicFramePr>
          <p:cNvPr id="29" name="Diagram 28"/>
          <p:cNvGraphicFramePr/>
          <p:nvPr/>
        </p:nvGraphicFramePr>
        <p:xfrm>
          <a:off x="6654096" y="1854469"/>
          <a:ext cx="4530371" cy="3139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Desk with computer, phone, books, etc.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/>
          <a:srcRect l="6" r="6"/>
          <a:stretch>
            <a:fillRect/>
          </a:stretch>
        </p:blipFill>
        <p:spPr>
          <a:xfrm>
            <a:off x="0" y="0"/>
            <a:ext cx="9780588" cy="6370638"/>
          </a:xfr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235700" y="2205038"/>
            <a:ext cx="5956300" cy="19431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>
                <a:solidFill>
                  <a:schemeClr val="tx1">
                    <a:lumMod val="75000"/>
                    <a:lumOff val="25000"/>
                  </a:schemeClr>
                </a:solidFill>
              </a:rPr>
              <a:t>Oferta financiara</a:t>
            </a:r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556" name="Text Placeholder 13"/>
          <p:cNvSpPr>
            <a:spLocks noGrp="1" noChangeArrowheads="1"/>
          </p:cNvSpPr>
          <p:nvPr>
            <p:ph type="body" sz="quarter" idx="13"/>
          </p:nvPr>
        </p:nvSpPr>
        <p:spPr>
          <a:xfrm>
            <a:off x="6235700" y="4148138"/>
            <a:ext cx="5956300" cy="1101725"/>
          </a:xfrm>
          <a:solidFill>
            <a:schemeClr val="tx1">
              <a:alpha val="79999"/>
            </a:schemeClr>
          </a:solidFill>
        </p:spPr>
        <p:txBody>
          <a:bodyPr/>
          <a:lstStyle/>
          <a:p>
            <a:r>
              <a:rPr lang="ro-RO" altLang="ro-RO"/>
              <a:t>Onorariile noastre</a:t>
            </a:r>
            <a:endParaRPr lang="en-US" alt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solidFill>
            <a:schemeClr val="tx1">
              <a:lumMod val="95000"/>
              <a:lumOff val="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AEEE8046-0E98-4792-8F2D-A31BAF517C58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6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pic>
        <p:nvPicPr>
          <p:cNvPr id="6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599" y="1212183"/>
            <a:ext cx="1461770" cy="713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964" y="1302353"/>
            <a:ext cx="1724660" cy="623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436563"/>
            <a:ext cx="11339512" cy="43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dirty="0"/>
              <a:t>Onorariile noastre</a:t>
            </a:r>
            <a:br>
              <a:rPr lang="en-US" dirty="0"/>
            </a:br>
            <a:endParaRPr lang="ro-RO" dirty="0"/>
          </a:p>
        </p:txBody>
      </p:sp>
      <p:sp>
        <p:nvSpPr>
          <p:cNvPr id="24579" name="Text Placeholder 2"/>
          <p:cNvSpPr>
            <a:spLocks noGrp="1" noChangeArrowheads="1"/>
          </p:cNvSpPr>
          <p:nvPr>
            <p:ph type="body" sz="quarter" idx="32"/>
          </p:nvPr>
        </p:nvSpPr>
        <p:spPr>
          <a:xfrm>
            <a:off x="452438" y="1138238"/>
            <a:ext cx="11339512" cy="746125"/>
          </a:xfrm>
        </p:spPr>
        <p:txBody>
          <a:bodyPr/>
          <a:lstStyle/>
          <a:p>
            <a:r>
              <a:rPr lang="ro-RO" altLang="ro-RO"/>
              <a:t>S</a:t>
            </a:r>
            <a:r>
              <a:rPr lang="it-IT" altLang="ro-RO"/>
              <a:t>copul, valorile și principiile noastre </a:t>
            </a:r>
            <a:r>
              <a:rPr lang="ro-RO" altLang="ro-RO"/>
              <a:t>reprezinta fundamentul prestarii unor servicii de calitate si reflecta deopotriva modul în care lucrăm in echipa si alaturi de partenerii noștri. </a:t>
            </a:r>
            <a:r>
              <a:rPr lang="it-IT" altLang="ro-RO"/>
              <a:t> </a:t>
            </a:r>
          </a:p>
          <a:p>
            <a:endParaRPr lang="en-US" altLang="ro-RO"/>
          </a:p>
          <a:p>
            <a:endParaRPr lang="ro-RO" altLang="ro-RO"/>
          </a:p>
        </p:txBody>
      </p:sp>
      <p:sp>
        <p:nvSpPr>
          <p:cNvPr id="24580" name="Text Placeholder 3"/>
          <p:cNvSpPr>
            <a:spLocks noGrp="1" noChangeArrowheads="1"/>
          </p:cNvSpPr>
          <p:nvPr>
            <p:ph type="body" idx="1"/>
          </p:nvPr>
        </p:nvSpPr>
        <p:spPr>
          <a:xfrm>
            <a:off x="392113" y="1993900"/>
            <a:ext cx="11080750" cy="1022350"/>
          </a:xfrm>
        </p:spPr>
        <p:txBody>
          <a:bodyPr/>
          <a:lstStyle/>
          <a:p>
            <a:pPr algn="just"/>
            <a:r>
              <a:rPr lang="ro-RO" altLang="ro-RO" sz="1800" dirty="0">
                <a:solidFill>
                  <a:srgbClr val="404040"/>
                </a:solidFill>
              </a:rPr>
              <a:t>Onorariul </a:t>
            </a:r>
            <a:r>
              <a:rPr lang="en-US" altLang="ro-RO" sz="1800" dirty="0" err="1">
                <a:solidFill>
                  <a:srgbClr val="404040"/>
                </a:solidFill>
              </a:rPr>
              <a:t>lichidatorului</a:t>
            </a:r>
            <a:r>
              <a:rPr lang="en-US" altLang="ro-RO" sz="1800" dirty="0">
                <a:solidFill>
                  <a:srgbClr val="404040"/>
                </a:solidFill>
              </a:rPr>
              <a:t> </a:t>
            </a:r>
            <a:r>
              <a:rPr lang="ro-RO" altLang="ro-RO" sz="1800" dirty="0">
                <a:solidFill>
                  <a:srgbClr val="404040"/>
                </a:solidFill>
              </a:rPr>
              <a:t>judiciar va fi stabilit de</a:t>
            </a:r>
            <a:r>
              <a:rPr lang="ro-RO" altLang="ro-RO" sz="1800" dirty="0">
                <a:solidFill>
                  <a:schemeClr val="tx1"/>
                </a:solidFill>
              </a:rPr>
              <a:t> către adunarea creditorilor</a:t>
            </a:r>
            <a:r>
              <a:rPr lang="ro-RO" altLang="ro-RO" sz="1800" dirty="0">
                <a:solidFill>
                  <a:srgbClr val="404040"/>
                </a:solidFill>
              </a:rPr>
              <a:t>, raportat la dispozitiile art. 38 din O.U.G. nr. 86/2006, privind organizarea activitatii practicienilor in insolventa – identificand factorii care ce reflecta gradul de complexitate a activitatii noastre:</a:t>
            </a:r>
          </a:p>
          <a:p>
            <a:pPr algn="just"/>
            <a:endParaRPr lang="en-US" altLang="ro-RO" sz="1800" dirty="0">
              <a:solidFill>
                <a:srgbClr val="40404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392113" y="2971800"/>
            <a:ext cx="5472112" cy="328733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o-RO" altLang="ro-RO" sz="1200" dirty="0">
                <a:solidFill>
                  <a:srgbClr val="404040"/>
                </a:solidFill>
              </a:rPr>
              <a:t>cifra de afaceri a debitorului pe ultimii 3 ani 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o-RO" altLang="ro-RO" sz="1200" dirty="0">
                <a:solidFill>
                  <a:srgbClr val="404040"/>
                </a:solidFill>
              </a:rPr>
              <a:t>valoarea totala a datoriilor si numarul creditorilor; 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o-RO" altLang="ro-RO" sz="1200" dirty="0">
                <a:solidFill>
                  <a:schemeClr val="tx1"/>
                </a:solidFill>
              </a:rPr>
              <a:t>valoarea creantelor si numarul debitorilor;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o-RO" altLang="ro-RO" sz="1200" dirty="0">
                <a:solidFill>
                  <a:srgbClr val="404040"/>
                </a:solidFill>
              </a:rPr>
              <a:t>numarul si complexitatea litigiilor aflate pe rol în care debitorul are calitate de reclamant si respectiv, de pârât;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o-RO" altLang="ro-RO" sz="1200" dirty="0">
                <a:solidFill>
                  <a:srgbClr val="404040"/>
                </a:solidFill>
              </a:rPr>
              <a:t>valoarea patrimoniului potrivit evaluarii;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o-RO" altLang="ro-RO" sz="1200" dirty="0">
                <a:solidFill>
                  <a:srgbClr val="404040"/>
                </a:solidFill>
              </a:rPr>
              <a:t>natura activelor, atractivitatea pe piata, riscurile legate de conservarea lor;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o-RO" altLang="ro-RO" sz="1200" dirty="0">
                <a:solidFill>
                  <a:srgbClr val="404040"/>
                </a:solidFill>
              </a:rPr>
              <a:t>nivelul de lichiditati aflate la dispozitia debitorului pentru acoperirea cheltuielilor initiale de lichidare.</a:t>
            </a:r>
            <a:endParaRPr lang="en-US" altLang="ro-RO" sz="1200" dirty="0">
              <a:solidFill>
                <a:srgbClr val="404040"/>
              </a:solidFill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ro-RO" altLang="ro-RO" sz="1200" dirty="0">
              <a:solidFill>
                <a:srgbClr val="404040"/>
              </a:solidFill>
            </a:endParaRPr>
          </a:p>
          <a:p>
            <a:pPr algn="just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Analiza factorilor care reflectă gradul de complexitate a activităţii debitoarei </a:t>
            </a:r>
            <a:r>
              <a:rPr lang="en-US" altLang="ro-RO" sz="1200" dirty="0">
                <a:solidFill>
                  <a:srgbClr val="404040"/>
                </a:solidFill>
              </a:rPr>
              <a:t>Tehnologica </a:t>
            </a:r>
            <a:r>
              <a:rPr lang="en-US" altLang="ro-RO" sz="1200" dirty="0" err="1">
                <a:solidFill>
                  <a:srgbClr val="404040"/>
                </a:solidFill>
              </a:rPr>
              <a:t>Radion</a:t>
            </a:r>
            <a:r>
              <a:rPr lang="en-US" altLang="ro-RO" sz="1200" dirty="0">
                <a:solidFill>
                  <a:srgbClr val="404040"/>
                </a:solidFill>
              </a:rPr>
              <a:t> SRL</a:t>
            </a:r>
            <a:r>
              <a:rPr lang="ro-RO" altLang="ro-RO" sz="1200" dirty="0">
                <a:solidFill>
                  <a:srgbClr val="404040"/>
                </a:solidFill>
              </a:rPr>
              <a:t> (aplicarea dispozitiilor art. 38 din O.U.G. nr. 86/2006) este prezentata in informarea alaturata prezentei oferte.</a:t>
            </a:r>
          </a:p>
          <a:p>
            <a:pPr algn="just">
              <a:lnSpc>
                <a:spcPct val="100000"/>
              </a:lnSpc>
              <a:spcBef>
                <a:spcPct val="0"/>
              </a:spcBef>
              <a:buFont typeface="Courier New" panose="02070309020205020404" pitchFamily="49" charset="0"/>
              <a:buChar char="o"/>
            </a:pPr>
            <a:endParaRPr lang="ro-RO" altLang="ro-RO" sz="1200" b="1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196013" y="2971800"/>
            <a:ext cx="5472112" cy="2517775"/>
          </a:xfrm>
        </p:spPr>
        <p:txBody>
          <a:bodyPr rtlCol="0">
            <a:noAutofit/>
          </a:bodyPr>
          <a:lstStyle/>
          <a:p>
            <a:pPr marL="0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o-RO" dirty="0">
                <a:solidFill>
                  <a:schemeClr val="tx1"/>
                </a:solidFill>
              </a:rPr>
              <a:t>Onorariul propus pentru procedura de insolventa</a:t>
            </a:r>
            <a:r>
              <a:rPr lang="en-US" dirty="0">
                <a:solidFill>
                  <a:schemeClr val="tx1"/>
                </a:solidFill>
              </a:rPr>
              <a:t>/</a:t>
            </a:r>
            <a:r>
              <a:rPr lang="en-US" dirty="0" err="1">
                <a:solidFill>
                  <a:schemeClr val="tx1"/>
                </a:solidFill>
              </a:rPr>
              <a:t>faliment</a:t>
            </a:r>
            <a:r>
              <a:rPr lang="ro-RO" dirty="0">
                <a:solidFill>
                  <a:schemeClr val="tx1"/>
                </a:solidFill>
              </a:rPr>
              <a:t>:</a:t>
            </a:r>
          </a:p>
          <a:p>
            <a:pPr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US" dirty="0" err="1">
                <a:solidFill>
                  <a:schemeClr val="tx1"/>
                </a:solidFill>
              </a:rPr>
              <a:t>Onorariu</a:t>
            </a:r>
            <a:r>
              <a:rPr lang="en-US" dirty="0">
                <a:solidFill>
                  <a:schemeClr val="tx1"/>
                </a:solidFill>
              </a:rPr>
              <a:t> fix de </a:t>
            </a:r>
            <a:r>
              <a:rPr lang="ro-RO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6.000</a:t>
            </a:r>
            <a:r>
              <a:rPr lang="ro-RO" dirty="0">
                <a:solidFill>
                  <a:schemeClr val="tx1"/>
                </a:solidFill>
              </a:rPr>
              <a:t> Euro</a:t>
            </a:r>
            <a:r>
              <a:rPr lang="en-US" dirty="0">
                <a:solidFill>
                  <a:schemeClr val="tx1"/>
                </a:solidFill>
              </a:rPr>
              <a:t> + TVA </a:t>
            </a:r>
            <a:r>
              <a:rPr lang="ro-RO" dirty="0">
                <a:solidFill>
                  <a:schemeClr val="tx1"/>
                </a:solidFill>
              </a:rPr>
              <a:t>/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ro-RO" dirty="0">
                <a:solidFill>
                  <a:schemeClr val="tx1"/>
                </a:solidFill>
              </a:rPr>
              <a:t>luna, </a:t>
            </a:r>
            <a:r>
              <a:rPr lang="en-US" dirty="0" err="1">
                <a:solidFill>
                  <a:schemeClr val="tx1"/>
                </a:solidFill>
              </a:rPr>
              <a:t>pentru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primele</a:t>
            </a:r>
            <a:r>
              <a:rPr lang="en-US" dirty="0">
                <a:solidFill>
                  <a:schemeClr val="tx1"/>
                </a:solidFill>
              </a:rPr>
              <a:t> 24 </a:t>
            </a:r>
            <a:r>
              <a:rPr lang="en-US" dirty="0" err="1">
                <a:solidFill>
                  <a:schemeClr val="tx1"/>
                </a:solidFill>
              </a:rPr>
              <a:t>luni</a:t>
            </a:r>
            <a:r>
              <a:rPr lang="en-US" dirty="0">
                <a:solidFill>
                  <a:schemeClr val="tx1"/>
                </a:solidFill>
              </a:rPr>
              <a:t> de la data </a:t>
            </a:r>
            <a:r>
              <a:rPr lang="en-US" dirty="0" err="1">
                <a:solidFill>
                  <a:schemeClr val="tx1"/>
                </a:solidFill>
              </a:rPr>
              <a:t>intrarii</a:t>
            </a:r>
            <a:r>
              <a:rPr lang="en-US" dirty="0">
                <a:solidFill>
                  <a:schemeClr val="tx1"/>
                </a:solidFill>
              </a:rPr>
              <a:t> in </a:t>
            </a:r>
            <a:r>
              <a:rPr lang="en-US" dirty="0" err="1">
                <a:solidFill>
                  <a:schemeClr val="tx1"/>
                </a:solidFill>
              </a:rPr>
              <a:t>faliment</a:t>
            </a:r>
            <a:r>
              <a:rPr lang="ro-RO" dirty="0">
                <a:solidFill>
                  <a:schemeClr val="tx1"/>
                </a:solidFill>
              </a:rPr>
              <a:t>,  </a:t>
            </a:r>
          </a:p>
          <a:p>
            <a:pPr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en-US" dirty="0" err="1">
                <a:solidFill>
                  <a:schemeClr val="tx1"/>
                </a:solidFill>
              </a:rPr>
              <a:t>onorariul</a:t>
            </a:r>
            <a:r>
              <a:rPr lang="ro-RO" dirty="0">
                <a:solidFill>
                  <a:schemeClr val="tx1"/>
                </a:solidFill>
              </a:rPr>
              <a:t> variabil</a:t>
            </a:r>
            <a:r>
              <a:rPr lang="en-US" dirty="0">
                <a:solidFill>
                  <a:schemeClr val="tx1"/>
                </a:solidFill>
              </a:rPr>
              <a:t> de</a:t>
            </a:r>
            <a:r>
              <a:rPr lang="ro-RO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3</a:t>
            </a:r>
            <a:r>
              <a:rPr lang="ro-RO" dirty="0">
                <a:solidFill>
                  <a:schemeClr val="tx1"/>
                </a:solidFill>
              </a:rPr>
              <a:t>%</a:t>
            </a:r>
            <a:r>
              <a:rPr lang="en-US" dirty="0">
                <a:solidFill>
                  <a:schemeClr val="tx1"/>
                </a:solidFill>
              </a:rPr>
              <a:t> plus</a:t>
            </a:r>
            <a:r>
              <a:rPr lang="ro-RO" dirty="0">
                <a:solidFill>
                  <a:schemeClr val="tx1"/>
                </a:solidFill>
              </a:rPr>
              <a:t> TVA din </a:t>
            </a:r>
            <a:r>
              <a:rPr lang="en-US" dirty="0" err="1">
                <a:solidFill>
                  <a:schemeClr val="tx1"/>
                </a:solidFill>
              </a:rPr>
              <a:t>sumele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distribuite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creditorilor</a:t>
            </a:r>
            <a:r>
              <a:rPr lang="en-US" dirty="0">
                <a:solidFill>
                  <a:schemeClr val="tx1"/>
                </a:solidFill>
              </a:rPr>
              <a:t> din </a:t>
            </a:r>
            <a:r>
              <a:rPr lang="en-US" dirty="0" err="1">
                <a:solidFill>
                  <a:schemeClr val="tx1"/>
                </a:solidFill>
              </a:rPr>
              <a:t>valorificarea</a:t>
            </a:r>
            <a:r>
              <a:rPr lang="en-US" dirty="0">
                <a:solidFill>
                  <a:schemeClr val="tx1"/>
                </a:solidFill>
              </a:rPr>
              <a:t> de active, </a:t>
            </a:r>
            <a:r>
              <a:rPr lang="en-US" dirty="0" err="1">
                <a:solidFill>
                  <a:schemeClr val="tx1"/>
                </a:solidFill>
              </a:rPr>
              <a:t>respectiv</a:t>
            </a:r>
            <a:r>
              <a:rPr lang="en-US" dirty="0">
                <a:solidFill>
                  <a:schemeClr val="tx1"/>
                </a:solidFill>
              </a:rPr>
              <a:t> 0,5% + TVA in </a:t>
            </a:r>
            <a:r>
              <a:rPr lang="en-US" dirty="0" err="1">
                <a:solidFill>
                  <a:schemeClr val="tx1"/>
                </a:solidFill>
              </a:rPr>
              <a:t>cazul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tranzactiilor</a:t>
            </a:r>
            <a:r>
              <a:rPr lang="en-US" dirty="0">
                <a:solidFill>
                  <a:schemeClr val="tx1"/>
                </a:solidFill>
              </a:rPr>
              <a:t> de </a:t>
            </a:r>
            <a:r>
              <a:rPr lang="en-US" dirty="0" err="1">
                <a:solidFill>
                  <a:schemeClr val="tx1"/>
                </a:solidFill>
              </a:rPr>
              <a:t>preluare</a:t>
            </a:r>
            <a:r>
              <a:rPr lang="en-US" dirty="0">
                <a:solidFill>
                  <a:schemeClr val="tx1"/>
                </a:solidFill>
              </a:rPr>
              <a:t> a </a:t>
            </a:r>
            <a:r>
              <a:rPr lang="en-US" dirty="0" err="1">
                <a:solidFill>
                  <a:schemeClr val="tx1"/>
                </a:solidFill>
              </a:rPr>
              <a:t>activelor</a:t>
            </a:r>
            <a:r>
              <a:rPr lang="en-US" dirty="0">
                <a:solidFill>
                  <a:schemeClr val="tx1"/>
                </a:solidFill>
              </a:rPr>
              <a:t> in </a:t>
            </a:r>
            <a:r>
              <a:rPr lang="en-US" dirty="0" err="1">
                <a:solidFill>
                  <a:schemeClr val="tx1"/>
                </a:solidFill>
              </a:rPr>
              <a:t>contul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creantelor</a:t>
            </a:r>
            <a:r>
              <a:rPr lang="ro-RO" dirty="0">
                <a:solidFill>
                  <a:schemeClr val="tx1"/>
                </a:solidFill>
              </a:rPr>
              <a:t>.</a:t>
            </a:r>
          </a:p>
          <a:p>
            <a:pPr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endParaRPr lang="ro-RO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4E6C792A-58B1-48EB-9C30-469DC8B0166C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7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9913" y="1290638"/>
            <a:ext cx="4908550" cy="703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o-RO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5621338" y="322263"/>
            <a:ext cx="5910262" cy="63722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588" y="2155825"/>
            <a:ext cx="4903788" cy="19589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dirty="0"/>
              <a:t>Echipa </a:t>
            </a:r>
            <a:r>
              <a:rPr lang="ro-RO" dirty="0" err="1"/>
              <a:t>noastra</a:t>
            </a:r>
            <a:endParaRPr lang="en-US" dirty="0"/>
          </a:p>
        </p:txBody>
      </p:sp>
      <p:sp>
        <p:nvSpPr>
          <p:cNvPr id="25604" name="Text Placeholder 9"/>
          <p:cNvSpPr>
            <a:spLocks noGrp="1" noChangeArrowheads="1"/>
          </p:cNvSpPr>
          <p:nvPr>
            <p:ph type="body" sz="quarter" idx="13"/>
          </p:nvPr>
        </p:nvSpPr>
        <p:spPr>
          <a:xfrm>
            <a:off x="0" y="4110038"/>
            <a:ext cx="4902200" cy="1101725"/>
          </a:xfrm>
          <a:solidFill>
            <a:schemeClr val="tx1">
              <a:alpha val="79999"/>
            </a:schemeClr>
          </a:solidFill>
        </p:spPr>
        <p:txBody>
          <a:bodyPr/>
          <a:lstStyle/>
          <a:p>
            <a:r>
              <a:rPr lang="ro-RO" altLang="ro-RO"/>
              <a:t>Coordonatori de proiect</a:t>
            </a:r>
            <a:endParaRPr lang="en-US" alt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solidFill>
            <a:schemeClr val="tx1">
              <a:lumMod val="95000"/>
              <a:lumOff val="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E146A98E-46F1-4567-881D-6E13BA2A3865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8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1800" y="431800"/>
            <a:ext cx="11339513" cy="43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o-RO" sz="3100" dirty="0"/>
              <a:t>Coordonatori de proiect, în cadrul societății Maestro SPRL filiala București</a:t>
            </a:r>
          </a:p>
        </p:txBody>
      </p:sp>
      <p:sp>
        <p:nvSpPr>
          <p:cNvPr id="26627" name="Text Placeholder 11"/>
          <p:cNvSpPr>
            <a:spLocks noGrp="1" noChangeArrowheads="1"/>
          </p:cNvSpPr>
          <p:nvPr>
            <p:ph type="body" sz="quarter" idx="32"/>
          </p:nvPr>
        </p:nvSpPr>
        <p:spPr>
          <a:xfrm>
            <a:off x="431800" y="1008063"/>
            <a:ext cx="11339513" cy="360362"/>
          </a:xfrm>
        </p:spPr>
        <p:txBody>
          <a:bodyPr/>
          <a:lstStyle/>
          <a:p>
            <a:r>
              <a:rPr lang="fr-FR" altLang="ro-RO" dirty="0" err="1"/>
              <a:t>Coordonarea</a:t>
            </a:r>
            <a:r>
              <a:rPr lang="fr-FR" altLang="ro-RO" dirty="0"/>
              <a:t> </a:t>
            </a:r>
            <a:r>
              <a:rPr lang="fr-FR" altLang="ro-RO" dirty="0" err="1"/>
              <a:t>echipei</a:t>
            </a:r>
            <a:r>
              <a:rPr lang="fr-FR" altLang="ro-RO" dirty="0"/>
              <a:t> de </a:t>
            </a:r>
            <a:r>
              <a:rPr lang="fr-FR" altLang="ro-RO" dirty="0" err="1"/>
              <a:t>lucru</a:t>
            </a:r>
            <a:r>
              <a:rPr lang="fr-FR" altLang="ro-RO" dirty="0"/>
              <a:t> </a:t>
            </a:r>
            <a:r>
              <a:rPr lang="en-US" altLang="ro-RO" dirty="0"/>
              <a:t>cu </a:t>
            </a:r>
            <a:r>
              <a:rPr lang="en-US" altLang="ro-RO" dirty="0" err="1"/>
              <a:t>privire</a:t>
            </a:r>
            <a:r>
              <a:rPr lang="en-US" altLang="ro-RO" dirty="0"/>
              <a:t> la </a:t>
            </a:r>
            <a:r>
              <a:rPr lang="ro-RO" altLang="ro-RO" dirty="0"/>
              <a:t>prestarea serviciilor  in procedura de faliment  a TEHNOLOGICA RADION SRL </a:t>
            </a:r>
            <a:r>
              <a:rPr lang="fr-FR" altLang="ro-RO" dirty="0"/>
              <a:t>se va </a:t>
            </a:r>
            <a:r>
              <a:rPr lang="fr-FR" altLang="ro-RO" dirty="0" err="1"/>
              <a:t>realiza</a:t>
            </a:r>
            <a:r>
              <a:rPr lang="fr-FR" altLang="ro-RO" dirty="0"/>
              <a:t> de catre :</a:t>
            </a:r>
            <a:endParaRPr lang="ro-RO" altLang="ro-RO" dirty="0"/>
          </a:p>
          <a:p>
            <a:endParaRPr lang="ro-RO" altLang="ro-RO" dirty="0"/>
          </a:p>
          <a:p>
            <a:endParaRPr lang="ro-RO" altLang="ro-RO" dirty="0"/>
          </a:p>
        </p:txBody>
      </p:sp>
      <p:sp>
        <p:nvSpPr>
          <p:cNvPr id="26628" name="Text Placeholder 7"/>
          <p:cNvSpPr>
            <a:spLocks noGrp="1" noChangeArrowheads="1"/>
          </p:cNvSpPr>
          <p:nvPr>
            <p:ph type="body" idx="1"/>
          </p:nvPr>
        </p:nvSpPr>
        <p:spPr>
          <a:xfrm>
            <a:off x="431800" y="1730375"/>
            <a:ext cx="5472113" cy="360363"/>
          </a:xfrm>
        </p:spPr>
        <p:txBody>
          <a:bodyPr/>
          <a:lstStyle/>
          <a:p>
            <a:r>
              <a:rPr lang="fr-FR" altLang="ro-RO" dirty="0">
                <a:solidFill>
                  <a:srgbClr val="404040"/>
                </a:solidFill>
              </a:rPr>
              <a:t>ANCA CRISTINA SIRBU </a:t>
            </a:r>
            <a:endParaRPr lang="ro-RO" altLang="ro-RO" dirty="0">
              <a:solidFill>
                <a:srgbClr val="404040"/>
              </a:solidFill>
            </a:endParaRPr>
          </a:p>
          <a:p>
            <a:endParaRPr lang="ro-RO" altLang="ro-RO" dirty="0">
              <a:solidFill>
                <a:srgbClr val="404040"/>
              </a:solidFill>
            </a:endParaRPr>
          </a:p>
        </p:txBody>
      </p:sp>
      <p:sp>
        <p:nvSpPr>
          <p:cNvPr id="26629" name="Content Placeholder 8"/>
          <p:cNvSpPr>
            <a:spLocks noGrp="1" noChangeArrowheads="1"/>
          </p:cNvSpPr>
          <p:nvPr>
            <p:ph sz="half" idx="2"/>
          </p:nvPr>
        </p:nvSpPr>
        <p:spPr>
          <a:xfrm>
            <a:off x="431800" y="2101850"/>
            <a:ext cx="5472113" cy="3617913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Practician in insolventa -m</a:t>
            </a:r>
            <a:r>
              <a:rPr lang="it-IT" altLang="ro-RO" sz="1200" dirty="0">
                <a:solidFill>
                  <a:srgbClr val="404040"/>
                </a:solidFill>
              </a:rPr>
              <a:t>embru al Uniunii Nationale a Practicienilor in Insolventa din Romania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A</a:t>
            </a:r>
            <a:r>
              <a:rPr lang="it-IT" altLang="ro-RO" sz="1200" dirty="0">
                <a:solidFill>
                  <a:srgbClr val="404040"/>
                </a:solidFill>
              </a:rPr>
              <a:t>sociat coordonator in cadrul societatii profesionale de insolventa Maestro SPRL</a:t>
            </a:r>
            <a:r>
              <a:rPr lang="ro-RO" altLang="ro-RO" sz="1200" dirty="0">
                <a:solidFill>
                  <a:srgbClr val="404040"/>
                </a:solidFill>
              </a:rPr>
              <a:t> si al </a:t>
            </a:r>
            <a:r>
              <a:rPr lang="it-IT" altLang="ro-RO" sz="1200" dirty="0">
                <a:solidFill>
                  <a:srgbClr val="404040"/>
                </a:solidFill>
              </a:rPr>
              <a:t>Maestro SPRL </a:t>
            </a:r>
            <a:r>
              <a:rPr lang="ro-RO" altLang="ro-RO" sz="1200" dirty="0">
                <a:solidFill>
                  <a:srgbClr val="404040"/>
                </a:solidFill>
              </a:rPr>
              <a:t>- </a:t>
            </a:r>
            <a:r>
              <a:rPr lang="fr-FR" altLang="ro-RO" sz="1200" dirty="0">
                <a:solidFill>
                  <a:srgbClr val="404040"/>
                </a:solidFill>
              </a:rPr>
              <a:t>Filiala Bucuresti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 err="1">
                <a:solidFill>
                  <a:srgbClr val="404040"/>
                </a:solidFill>
              </a:rPr>
              <a:t>Vicepresedinte</a:t>
            </a:r>
            <a:r>
              <a:rPr lang="ro-RO" altLang="ro-RO" sz="1200" dirty="0">
                <a:solidFill>
                  <a:srgbClr val="404040"/>
                </a:solidFill>
              </a:rPr>
              <a:t> </a:t>
            </a:r>
            <a:r>
              <a:rPr lang="it-IT" altLang="ro-RO" sz="1200" dirty="0">
                <a:solidFill>
                  <a:srgbClr val="404040"/>
                </a:solidFill>
              </a:rPr>
              <a:t>al Uniunii Nationale a Practicienilor in Insolventa din   Romania</a:t>
            </a:r>
            <a:r>
              <a:rPr lang="ro-RO" altLang="ro-RO" sz="1200" dirty="0">
                <a:solidFill>
                  <a:srgbClr val="404040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M</a:t>
            </a:r>
            <a:r>
              <a:rPr lang="it-IT" altLang="ro-RO" sz="1200" dirty="0">
                <a:solidFill>
                  <a:srgbClr val="404040"/>
                </a:solidFill>
              </a:rPr>
              <a:t>embru </a:t>
            </a:r>
            <a:r>
              <a:rPr lang="en-US" altLang="ro-RO" sz="1200" dirty="0" err="1">
                <a:solidFill>
                  <a:srgbClr val="404040"/>
                </a:solidFill>
              </a:rPr>
              <a:t>Insol</a:t>
            </a:r>
            <a:r>
              <a:rPr lang="en-US" altLang="ro-RO" sz="1200" dirty="0">
                <a:solidFill>
                  <a:srgbClr val="404040"/>
                </a:solidFill>
              </a:rPr>
              <a:t> Europe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A</a:t>
            </a:r>
            <a:r>
              <a:rPr lang="it-IT" altLang="ro-RO" sz="1200" dirty="0">
                <a:solidFill>
                  <a:srgbClr val="404040"/>
                </a:solidFill>
              </a:rPr>
              <a:t>vocat membru al Baroului Constanta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E</a:t>
            </a:r>
            <a:r>
              <a:rPr lang="en-US" altLang="ro-RO" sz="1200" dirty="0" err="1">
                <a:solidFill>
                  <a:srgbClr val="404040"/>
                </a:solidFill>
              </a:rPr>
              <a:t>xpert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tehnic</a:t>
            </a:r>
            <a:r>
              <a:rPr lang="en-US" altLang="ro-RO" sz="1200" dirty="0">
                <a:solidFill>
                  <a:srgbClr val="404040"/>
                </a:solidFill>
              </a:rPr>
              <a:t> </a:t>
            </a:r>
            <a:r>
              <a:rPr lang="en-US" altLang="ro-RO" sz="1200" dirty="0" err="1">
                <a:solidFill>
                  <a:srgbClr val="404040"/>
                </a:solidFill>
              </a:rPr>
              <a:t>autorizat</a:t>
            </a:r>
            <a:r>
              <a:rPr lang="ro-RO" altLang="ro-RO" sz="1200" dirty="0">
                <a:solidFill>
                  <a:srgbClr val="404040"/>
                </a:solidFill>
              </a:rPr>
              <a:t> de Ministerul </a:t>
            </a:r>
            <a:r>
              <a:rPr lang="ro-RO" altLang="ro-RO" sz="1200" dirty="0" err="1">
                <a:solidFill>
                  <a:srgbClr val="404040"/>
                </a:solidFill>
              </a:rPr>
              <a:t>Justitiei</a:t>
            </a:r>
            <a:r>
              <a:rPr lang="en-US" altLang="ro-RO" sz="1200" dirty="0">
                <a:solidFill>
                  <a:srgbClr val="404040"/>
                </a:solidFill>
              </a:rPr>
              <a:t>, </a:t>
            </a:r>
            <a:r>
              <a:rPr lang="en-US" altLang="ro-RO" sz="1200" b="1" dirty="0" err="1">
                <a:solidFill>
                  <a:srgbClr val="404040"/>
                </a:solidFill>
              </a:rPr>
              <a:t>specialitatea</a:t>
            </a:r>
            <a:r>
              <a:rPr lang="en-US" altLang="ro-RO" sz="1200" b="1" dirty="0">
                <a:solidFill>
                  <a:srgbClr val="404040"/>
                </a:solidFill>
              </a:rPr>
              <a:t> </a:t>
            </a:r>
            <a:r>
              <a:rPr lang="en-US" altLang="ro-RO" sz="1200" b="1" dirty="0" err="1">
                <a:solidFill>
                  <a:srgbClr val="404040"/>
                </a:solidFill>
              </a:rPr>
              <a:t>Termoenergetica</a:t>
            </a:r>
            <a:endParaRPr lang="ro-RO" altLang="ro-RO" sz="1200" b="1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I</a:t>
            </a:r>
            <a:r>
              <a:rPr lang="pt-BR" altLang="ro-RO" sz="1200" dirty="0">
                <a:solidFill>
                  <a:srgbClr val="404040"/>
                </a:solidFill>
              </a:rPr>
              <a:t>nginer  energetician</a:t>
            </a:r>
            <a:r>
              <a:rPr lang="ro-RO" altLang="ro-RO" sz="1200" dirty="0">
                <a:solidFill>
                  <a:srgbClr val="404040"/>
                </a:solidFill>
              </a:rPr>
              <a:t>, e</a:t>
            </a:r>
            <a:r>
              <a:rPr lang="pt-BR" altLang="ro-RO" sz="1200" dirty="0">
                <a:solidFill>
                  <a:srgbClr val="404040"/>
                </a:solidFill>
              </a:rPr>
              <a:t>valuator atestat de Agentia Nationala de Privatizare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M</a:t>
            </a:r>
            <a:r>
              <a:rPr lang="it-IT" altLang="ro-RO" sz="1200" dirty="0">
                <a:solidFill>
                  <a:srgbClr val="404040"/>
                </a:solidFill>
              </a:rPr>
              <a:t>embru titular al Asociatiei Nationale a Evaluatorilor din Romania 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b="1" dirty="0">
                <a:solidFill>
                  <a:srgbClr val="404040"/>
                </a:solidFill>
              </a:rPr>
              <a:t>anca.sirbu@smdamaestro.ro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ro-RO" altLang="ro-RO" sz="2400" b="1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2400" b="1" dirty="0">
                <a:solidFill>
                  <a:srgbClr val="404040"/>
                </a:solidFill>
              </a:rPr>
              <a:t>VLADU VERA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Practician in insolventa -m</a:t>
            </a:r>
            <a:r>
              <a:rPr lang="it-IT" altLang="ro-RO" sz="1200" dirty="0">
                <a:solidFill>
                  <a:srgbClr val="404040"/>
                </a:solidFill>
              </a:rPr>
              <a:t>embru al Uniunii Nationale a Practicienilor in Insolventa din Romania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ro-RO" altLang="ro-RO" sz="1200" dirty="0">
                <a:solidFill>
                  <a:srgbClr val="404040"/>
                </a:solidFill>
              </a:rPr>
              <a:t>A</a:t>
            </a:r>
            <a:r>
              <a:rPr lang="it-IT" altLang="ro-RO" sz="1200" dirty="0">
                <a:solidFill>
                  <a:srgbClr val="404040"/>
                </a:solidFill>
              </a:rPr>
              <a:t>vocat membru al Baroului  Bucuresti</a:t>
            </a:r>
            <a:endParaRPr lang="ro-RO" altLang="ro-RO" sz="12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o-RO" altLang="ro-RO" sz="1200" b="1" dirty="0">
                <a:solidFill>
                  <a:srgbClr val="404040"/>
                </a:solidFill>
              </a:rPr>
              <a:t>vera.vladu @smdamaestro.ro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ndara" panose="020E0502030303020204" pitchFamily="34" charset="0"/>
              </a:defRPr>
            </a:lvl9pPr>
          </a:lstStyle>
          <a:p>
            <a:fld id="{8A240D85-C2C7-4F06-8E06-571AE43CF4DC}" type="slidenum">
              <a:rPr lang="en-US" altLang="ro-RO">
                <a:solidFill>
                  <a:schemeClr val="bg1"/>
                </a:solidFill>
                <a:latin typeface="Corbel" panose="020B0503020204020204" pitchFamily="34" charset="0"/>
              </a:rPr>
              <a:pPr/>
              <a:t>9</a:t>
            </a:fld>
            <a:endParaRPr lang="en-US" altLang="ro-RO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3" name="Rectangle 12" descr="&quot;&quot;"/>
          <p:cNvSpPr/>
          <p:nvPr/>
        </p:nvSpPr>
        <p:spPr>
          <a:xfrm>
            <a:off x="431800" y="893763"/>
            <a:ext cx="1984375" cy="114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Custom 8">
      <a:dk1>
        <a:sysClr val="windowText" lastClr="000000"/>
      </a:dk1>
      <a:lt1>
        <a:sysClr val="window" lastClr="FFFFFF"/>
      </a:lt1>
      <a:dk2>
        <a:srgbClr val="323232"/>
      </a:dk2>
      <a:lt2>
        <a:srgbClr val="D8D8D8"/>
      </a:lt2>
      <a:accent1>
        <a:srgbClr val="FF0000"/>
      </a:accent1>
      <a:accent2>
        <a:srgbClr val="D55816"/>
      </a:accent2>
      <a:accent3>
        <a:srgbClr val="BFBFBF"/>
      </a:accent3>
      <a:accent4>
        <a:srgbClr val="B19C7D"/>
      </a:accent4>
      <a:accent5>
        <a:srgbClr val="7F5F52"/>
      </a:accent5>
      <a:accent6>
        <a:srgbClr val="B27D49"/>
      </a:accent6>
      <a:hlink>
        <a:srgbClr val="0070C0"/>
      </a:hlink>
      <a:folHlink>
        <a:srgbClr val="FF0000"/>
      </a:folHlink>
    </a:clrScheme>
    <a:fontScheme name="Custom 149">
      <a:majorFont>
        <a:latin typeface="Corbel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 Oferta tehnica si financiara Colterm [Compatibility Mode]" id="{66473E4A-6473-4434-BB1E-12549A36C768}" vid="{9D11E675-D0A9-4D4D-86E9-7ABC12918E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B8E15EA0-2F38-456B-B156-038699A5D1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DB5DD7-8DCC-4069-9EB3-5D0981866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90D0D0-7C1D-47FF-A2F0-9937AA567A3D}">
  <ds:schemaRefs>
    <ds:schemaRef ds:uri="http://schemas.microsoft.com/office/2006/metadata/properties"/>
    <ds:schemaRef ds:uri="http://purl.org/dc/terms/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71af3243-3dd4-4a8d-8c0d-dd76da1f02a5"/>
    <ds:schemaRef ds:uri="http://schemas.microsoft.com/office/infopath/2007/PartnerControls"/>
    <ds:schemaRef ds:uri="http://schemas.openxmlformats.org/package/2006/metadata/core-properties"/>
    <ds:schemaRef ds:uri="16c05727-aa75-4e4a-9b5f-8a80a116589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 Oferta tehnica si financiara Colterm</Template>
  <TotalTime>0</TotalTime>
  <Words>2116</Words>
  <Application>Microsoft Office PowerPoint</Application>
  <PresentationFormat>Ecran lat</PresentationFormat>
  <Paragraphs>159</Paragraphs>
  <Slides>12</Slides>
  <Notes>2</Notes>
  <HiddenSlides>0</HiddenSlides>
  <MMClips>0</MMClips>
  <ScaleCrop>false</ScaleCrop>
  <HeadingPairs>
    <vt:vector size="6" baseType="variant">
      <vt:variant>
        <vt:lpstr>Fonturi utilizate</vt:lpstr>
      </vt:variant>
      <vt:variant>
        <vt:i4>6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12</vt:i4>
      </vt:variant>
    </vt:vector>
  </HeadingPairs>
  <TitlesOfParts>
    <vt:vector size="19" baseType="lpstr">
      <vt:lpstr>Arial</vt:lpstr>
      <vt:lpstr>Calibri</vt:lpstr>
      <vt:lpstr>Candara</vt:lpstr>
      <vt:lpstr>Corbel</vt:lpstr>
      <vt:lpstr>Courier New</vt:lpstr>
      <vt:lpstr>Times New Roman</vt:lpstr>
      <vt:lpstr>Temă Office</vt:lpstr>
      <vt:lpstr>Oferta tehnică și financiară privind desemnarea lichidatorului judiciar al  TEHNOLOGICA RADION S.R.L. </vt:lpstr>
      <vt:lpstr>Propunerea noastra</vt:lpstr>
      <vt:lpstr>Despre noi</vt:lpstr>
      <vt:lpstr>Motivatia propunerii noastre</vt:lpstr>
      <vt:lpstr>Directii de actiune in procedura</vt:lpstr>
      <vt:lpstr>Oferta financiara</vt:lpstr>
      <vt:lpstr>Onorariile noastre </vt:lpstr>
      <vt:lpstr>Echipa noastra</vt:lpstr>
      <vt:lpstr>Coordonatori de proiect, în cadrul societății Maestro SPRL filiala București</vt:lpstr>
      <vt:lpstr>Experți în cadrul societății Maestro SPRL filiala București</vt:lpstr>
      <vt:lpstr>Coordonatori de proiect în cadrul societății General Grup Expert SPRL</vt:lpstr>
      <vt:lpstr>Cu consideratie,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2022-08-09T12:23:19Z</dcterms:created>
  <dcterms:modified xsi:type="dcterms:W3CDTF">2023-02-03T11:18:36Z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